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99" r:id="rId1"/>
  </p:sldMasterIdLst>
  <p:notesMasterIdLst>
    <p:notesMasterId r:id="rId13"/>
  </p:notesMasterIdLst>
  <p:handoutMasterIdLst>
    <p:handoutMasterId r:id="rId14"/>
  </p:handoutMasterIdLst>
  <p:sldIdLst>
    <p:sldId id="732" r:id="rId2"/>
    <p:sldId id="734" r:id="rId3"/>
    <p:sldId id="731" r:id="rId4"/>
    <p:sldId id="728" r:id="rId5"/>
    <p:sldId id="729" r:id="rId6"/>
    <p:sldId id="730" r:id="rId7"/>
    <p:sldId id="735" r:id="rId8"/>
    <p:sldId id="736" r:id="rId9"/>
    <p:sldId id="737" r:id="rId10"/>
    <p:sldId id="738" r:id="rId11"/>
    <p:sldId id="733" r:id="rId12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DBE9"/>
    <a:srgbClr val="A6D0DF"/>
    <a:srgbClr val="0040C0"/>
    <a:srgbClr val="0707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68" autoAdjust="0"/>
    <p:restoredTop sz="94629" autoAdjust="0"/>
  </p:normalViewPr>
  <p:slideViewPr>
    <p:cSldViewPr>
      <p:cViewPr>
        <p:scale>
          <a:sx n="78" d="100"/>
          <a:sy n="78" d="100"/>
        </p:scale>
        <p:origin x="-2586" y="-7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397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729" y="9428962"/>
            <a:ext cx="2946351" cy="496094"/>
          </a:xfrm>
          <a:prstGeom prst="rect">
            <a:avLst/>
          </a:prstGeom>
        </p:spPr>
        <p:txBody>
          <a:bodyPr vert="horz" lIns="91536" tIns="45768" rIns="91536" bIns="45768" rtlCol="0" anchor="b"/>
          <a:lstStyle>
            <a:lvl1pPr algn="r">
              <a:defRPr sz="1200"/>
            </a:lvl1pPr>
          </a:lstStyle>
          <a:p>
            <a:fld id="{29343095-02F4-47F7-A66B-4C51245F99D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96" y="-25730"/>
            <a:ext cx="6797675" cy="533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71510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5" y="3"/>
            <a:ext cx="2945659" cy="496332"/>
          </a:xfrm>
          <a:prstGeom prst="rect">
            <a:avLst/>
          </a:prstGeom>
        </p:spPr>
        <p:txBody>
          <a:bodyPr vert="horz" lIns="91266" tIns="45633" rIns="91266" bIns="4563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5" y="3"/>
            <a:ext cx="2945659" cy="496332"/>
          </a:xfrm>
          <a:prstGeom prst="rect">
            <a:avLst/>
          </a:prstGeom>
        </p:spPr>
        <p:txBody>
          <a:bodyPr vert="horz" lIns="91266" tIns="45633" rIns="91266" bIns="4563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4D096A8-2C43-42A9-B535-D3F904B6340E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66" tIns="45633" rIns="91266" bIns="45633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9"/>
            <a:ext cx="5438140" cy="4466987"/>
          </a:xfrm>
          <a:prstGeom prst="rect">
            <a:avLst/>
          </a:prstGeom>
        </p:spPr>
        <p:txBody>
          <a:bodyPr vert="horz" lIns="91266" tIns="45633" rIns="91266" bIns="45633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5" y="9428586"/>
            <a:ext cx="2945659" cy="496332"/>
          </a:xfrm>
          <a:prstGeom prst="rect">
            <a:avLst/>
          </a:prstGeom>
        </p:spPr>
        <p:txBody>
          <a:bodyPr vert="horz" lIns="91266" tIns="45633" rIns="91266" bIns="4563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5" y="9428586"/>
            <a:ext cx="2945659" cy="496332"/>
          </a:xfrm>
          <a:prstGeom prst="rect">
            <a:avLst/>
          </a:prstGeom>
        </p:spPr>
        <p:txBody>
          <a:bodyPr vert="horz" lIns="91266" tIns="45633" rIns="91266" bIns="4563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31A18AB-A66B-49A3-8B3F-9F11D3862E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91039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45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MS PGothic"/>
              <a:cs typeface="MS PGothic"/>
            </a:endParaRPr>
          </a:p>
        </p:txBody>
      </p:sp>
      <p:sp>
        <p:nvSpPr>
          <p:cNvPr id="659459" name="Номер слайда 3"/>
          <p:cNvSpPr txBox="1">
            <a:spLocks noGrp="1"/>
          </p:cNvSpPr>
          <p:nvPr/>
        </p:nvSpPr>
        <p:spPr bwMode="auto">
          <a:xfrm>
            <a:off x="3849729" y="9428961"/>
            <a:ext cx="2946351" cy="496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261" tIns="45628" rIns="91261" bIns="45628" anchor="b"/>
          <a:lstStyle/>
          <a:p>
            <a:pPr algn="r"/>
            <a:fld id="{AAA1B0F4-6571-4F73-9A8A-64B17FC4581E}" type="slidenum">
              <a:rPr lang="ru-RU" sz="1200">
                <a:latin typeface="Calibri" pitchFamily="34" charset="0"/>
              </a:rPr>
              <a:pPr algn="r"/>
              <a:t>1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15988" y="744538"/>
            <a:ext cx="4965700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281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6281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F5A4BBA-522F-4C7F-850B-443E34CE61D8}" type="slidenum">
              <a:rPr lang="ru-RU">
                <a:solidFill>
                  <a:prstClr val="black"/>
                </a:solidFill>
              </a:rPr>
              <a:pPr/>
              <a:t>11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335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2878" y="2428868"/>
            <a:ext cx="4822065" cy="1857388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1" y="5509360"/>
            <a:ext cx="6400801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7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3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7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77869-3F5C-402B-B649-C4D9844A2E6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2703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1"/>
          </a:xfrm>
        </p:spPr>
        <p:txBody>
          <a:bodyPr anchor="b"/>
          <a:lstStyle>
            <a:lvl1pPr algn="l">
              <a:defRPr sz="2666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4266"/>
            </a:lvl1pPr>
            <a:lvl2pPr>
              <a:defRPr sz="3732"/>
            </a:lvl2pPr>
            <a:lvl3pPr>
              <a:defRPr sz="3199"/>
            </a:lvl3pPr>
            <a:lvl4pPr>
              <a:defRPr sz="2666"/>
            </a:lvl4pPr>
            <a:lvl5pPr>
              <a:defRPr sz="2666"/>
            </a:lvl5pPr>
            <a:lvl6pPr>
              <a:defRPr sz="2666"/>
            </a:lvl6pPr>
            <a:lvl7pPr>
              <a:defRPr sz="2666"/>
            </a:lvl7pPr>
            <a:lvl8pPr>
              <a:defRPr sz="2666"/>
            </a:lvl8pPr>
            <a:lvl9pPr>
              <a:defRPr sz="2666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866"/>
            </a:lvl1pPr>
            <a:lvl2pPr marL="609422" indent="0">
              <a:buNone/>
              <a:defRPr sz="1600"/>
            </a:lvl2pPr>
            <a:lvl3pPr marL="1218845" indent="0">
              <a:buNone/>
              <a:defRPr sz="1333"/>
            </a:lvl3pPr>
            <a:lvl4pPr marL="1828267" indent="0">
              <a:buNone/>
              <a:defRPr sz="1200"/>
            </a:lvl4pPr>
            <a:lvl5pPr marL="2437689" indent="0">
              <a:buNone/>
              <a:defRPr sz="1200"/>
            </a:lvl5pPr>
            <a:lvl6pPr marL="3047111" indent="0">
              <a:buNone/>
              <a:defRPr sz="1200"/>
            </a:lvl6pPr>
            <a:lvl7pPr marL="3656534" indent="0">
              <a:buNone/>
              <a:defRPr sz="1200"/>
            </a:lvl7pPr>
            <a:lvl8pPr marL="4265955" indent="0">
              <a:buNone/>
              <a:defRPr sz="1200"/>
            </a:lvl8pPr>
            <a:lvl9pPr marL="4875378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0351-ED02-4EEE-9669-0F2C8A8C70E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525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5"/>
            <a:ext cx="5486400" cy="566739"/>
          </a:xfrm>
        </p:spPr>
        <p:txBody>
          <a:bodyPr anchor="b"/>
          <a:lstStyle>
            <a:lvl1pPr algn="l">
              <a:defRPr sz="2666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4266"/>
            </a:lvl1pPr>
            <a:lvl2pPr marL="609422" indent="0">
              <a:buNone/>
              <a:defRPr sz="3732"/>
            </a:lvl2pPr>
            <a:lvl3pPr marL="1218845" indent="0">
              <a:buNone/>
              <a:defRPr sz="3199"/>
            </a:lvl3pPr>
            <a:lvl4pPr marL="1828267" indent="0">
              <a:buNone/>
              <a:defRPr sz="2666"/>
            </a:lvl4pPr>
            <a:lvl5pPr marL="2437689" indent="0">
              <a:buNone/>
              <a:defRPr sz="2666"/>
            </a:lvl5pPr>
            <a:lvl6pPr marL="3047111" indent="0">
              <a:buNone/>
              <a:defRPr sz="2666"/>
            </a:lvl6pPr>
            <a:lvl7pPr marL="3656534" indent="0">
              <a:buNone/>
              <a:defRPr sz="2666"/>
            </a:lvl7pPr>
            <a:lvl8pPr marL="4265955" indent="0">
              <a:buNone/>
              <a:defRPr sz="2666"/>
            </a:lvl8pPr>
            <a:lvl9pPr marL="4875378" indent="0">
              <a:buNone/>
              <a:defRPr sz="2666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3"/>
            <a:ext cx="5486400" cy="804863"/>
          </a:xfrm>
        </p:spPr>
        <p:txBody>
          <a:bodyPr/>
          <a:lstStyle>
            <a:lvl1pPr marL="0" indent="0">
              <a:buNone/>
              <a:defRPr sz="1866"/>
            </a:lvl1pPr>
            <a:lvl2pPr marL="609422" indent="0">
              <a:buNone/>
              <a:defRPr sz="1600"/>
            </a:lvl2pPr>
            <a:lvl3pPr marL="1218845" indent="0">
              <a:buNone/>
              <a:defRPr sz="1333"/>
            </a:lvl3pPr>
            <a:lvl4pPr marL="1828267" indent="0">
              <a:buNone/>
              <a:defRPr sz="1200"/>
            </a:lvl4pPr>
            <a:lvl5pPr marL="2437689" indent="0">
              <a:buNone/>
              <a:defRPr sz="1200"/>
            </a:lvl5pPr>
            <a:lvl6pPr marL="3047111" indent="0">
              <a:buNone/>
              <a:defRPr sz="1200"/>
            </a:lvl6pPr>
            <a:lvl7pPr marL="3656534" indent="0">
              <a:buNone/>
              <a:defRPr sz="1200"/>
            </a:lvl7pPr>
            <a:lvl8pPr marL="4265955" indent="0">
              <a:buNone/>
              <a:defRPr sz="1200"/>
            </a:lvl8pPr>
            <a:lvl9pPr marL="4875378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8C488-E0ED-471C-A659-B7B49DE8AAC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814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D542-8AB7-4637-907E-C94B79C64DB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854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3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3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DA946-9D6A-4D6C-B086-080A66337BD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077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49DD3-CDBA-4243-9196-CB4CD2A028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1" y="274644"/>
            <a:ext cx="8229601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1" y="990600"/>
            <a:ext cx="8229601" cy="508000"/>
          </a:xfrm>
        </p:spPr>
        <p:txBody>
          <a:bodyPr>
            <a:noAutofit/>
          </a:bodyPr>
          <a:lstStyle>
            <a:lvl1pPr marL="0" indent="0">
              <a:buNone/>
              <a:defRPr sz="1866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Subtitle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0227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4645"/>
            <a:ext cx="5029200" cy="711081"/>
          </a:xfrm>
        </p:spPr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CEB08-9914-47E2-958C-FF3A017D7E14}" type="datetime1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10/10/2019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2501" y="6356357"/>
            <a:ext cx="571501" cy="365125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91440" rIns="0" bIns="91440" numCol="1" anchor="ctr" anchorCtr="1" compatLnSpc="1">
            <a:prstTxWarp prst="textNoShape">
              <a:avLst/>
            </a:prstTxWarp>
          </a:bodyPr>
          <a:lstStyle>
            <a:lvl1pPr algn="r">
              <a:defRPr lang="en-US" sz="1400" kern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6E69268-9C8B-4EBF-A9EE-DC5DC2D48DC3}" type="slidenum">
              <a:rPr lang="es-UY">
                <a:solidFill>
                  <a:srgbClr val="FFFFFF"/>
                </a:solidFill>
              </a:rPr>
              <a:pPr/>
              <a:t>‹#›</a:t>
            </a:fld>
            <a:endParaRPr lang="es-UY" dirty="0">
              <a:solidFill>
                <a:srgbClr val="FFFFFF"/>
              </a:solidFill>
            </a:endParaRP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610226" y="362139"/>
            <a:ext cx="3086100" cy="533400"/>
          </a:xfrm>
        </p:spPr>
        <p:txBody>
          <a:bodyPr anchor="ctr">
            <a:noAutofit/>
          </a:bodyPr>
          <a:lstStyle>
            <a:lvl1pPr marL="0" indent="0" algn="r">
              <a:buNone/>
              <a:defRPr sz="1999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Breadcrumb 1 &gt; Breadcrumb 2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11797422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130432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1" y="3886200"/>
            <a:ext cx="64008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2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6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9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59F72-73CE-4712-B463-1B12CDE0EA0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0639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D3C65-B6C1-4C6A-9C80-8B642801C68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409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5"/>
            <a:ext cx="7772400" cy="1362075"/>
          </a:xfrm>
        </p:spPr>
        <p:txBody>
          <a:bodyPr anchor="t"/>
          <a:lstStyle>
            <a:lvl1pPr algn="l">
              <a:defRPr sz="5332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666">
                <a:solidFill>
                  <a:schemeClr val="tx1">
                    <a:tint val="75000"/>
                  </a:schemeClr>
                </a:solidFill>
              </a:defRPr>
            </a:lvl1pPr>
            <a:lvl2pPr marL="609422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845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267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4pPr>
            <a:lvl5pPr marL="2437689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5pPr>
            <a:lvl6pPr marL="3047111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6pPr>
            <a:lvl7pPr marL="3656534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7pPr>
            <a:lvl8pPr marL="4265955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8pPr>
            <a:lvl9pPr marL="4875378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78669-DC8A-455B-AB5A-63203CE4FAF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24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666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666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64E30-7117-49B8-B74D-BC8F62536D7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5044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7"/>
            <a:ext cx="4040188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422" indent="0">
              <a:buNone/>
              <a:defRPr sz="2666" b="1"/>
            </a:lvl2pPr>
            <a:lvl3pPr marL="1218845" indent="0">
              <a:buNone/>
              <a:defRPr sz="2399" b="1"/>
            </a:lvl3pPr>
            <a:lvl4pPr marL="1828267" indent="0">
              <a:buNone/>
              <a:defRPr sz="2133" b="1"/>
            </a:lvl4pPr>
            <a:lvl5pPr marL="2437689" indent="0">
              <a:buNone/>
              <a:defRPr sz="2133" b="1"/>
            </a:lvl5pPr>
            <a:lvl6pPr marL="3047111" indent="0">
              <a:buNone/>
              <a:defRPr sz="2133" b="1"/>
            </a:lvl6pPr>
            <a:lvl7pPr marL="3656534" indent="0">
              <a:buNone/>
              <a:defRPr sz="2133" b="1"/>
            </a:lvl7pPr>
            <a:lvl8pPr marL="4265955" indent="0">
              <a:buNone/>
              <a:defRPr sz="2133" b="1"/>
            </a:lvl8pPr>
            <a:lvl9pPr marL="48753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3199"/>
            </a:lvl1pPr>
            <a:lvl2pPr>
              <a:defRPr sz="2666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7"/>
            <a:ext cx="4041775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422" indent="0">
              <a:buNone/>
              <a:defRPr sz="2666" b="1"/>
            </a:lvl2pPr>
            <a:lvl3pPr marL="1218845" indent="0">
              <a:buNone/>
              <a:defRPr sz="2399" b="1"/>
            </a:lvl3pPr>
            <a:lvl4pPr marL="1828267" indent="0">
              <a:buNone/>
              <a:defRPr sz="2133" b="1"/>
            </a:lvl4pPr>
            <a:lvl5pPr marL="2437689" indent="0">
              <a:buNone/>
              <a:defRPr sz="2133" b="1"/>
            </a:lvl5pPr>
            <a:lvl6pPr marL="3047111" indent="0">
              <a:buNone/>
              <a:defRPr sz="2133" b="1"/>
            </a:lvl6pPr>
            <a:lvl7pPr marL="3656534" indent="0">
              <a:buNone/>
              <a:defRPr sz="2133" b="1"/>
            </a:lvl7pPr>
            <a:lvl8pPr marL="4265955" indent="0">
              <a:buNone/>
              <a:defRPr sz="2133" b="1"/>
            </a:lvl8pPr>
            <a:lvl9pPr marL="48753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3199"/>
            </a:lvl1pPr>
            <a:lvl2pPr>
              <a:defRPr sz="2666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E3F34-35E7-4249-AAC4-7D55DD07992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170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3F722-41FA-4471-852F-A08C5CCBD43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1" y="274644"/>
            <a:ext cx="8229601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461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210C6-EB0B-4B3C-927C-BE2FBCAD02C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1" y="274644"/>
            <a:ext cx="8229601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1" y="990600"/>
            <a:ext cx="8229601" cy="508000"/>
          </a:xfrm>
        </p:spPr>
        <p:txBody>
          <a:bodyPr>
            <a:noAutofit/>
          </a:bodyPr>
          <a:lstStyle>
            <a:lvl1pPr marL="0" indent="0">
              <a:buNone/>
              <a:defRPr sz="1866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smtClean="0"/>
              <a:t>Subtitle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8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4F434-21A3-4282-B7C7-173E0B66FCB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6004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7">
            <a:lum/>
          </a:blip>
          <a:srcRect/>
          <a:stretch>
            <a:fillRect r="-2000" b="8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74644"/>
            <a:ext cx="8229601" cy="71108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138426"/>
            <a:ext cx="8229601" cy="4987739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895" fontAlgn="auto">
              <a:spcBef>
                <a:spcPts val="0"/>
              </a:spcBef>
              <a:spcAft>
                <a:spcPts val="0"/>
              </a:spcAft>
            </a:pPr>
            <a:fld id="{CF272ABB-2341-43FB-AD1B-88D87E77E1C0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1218895" fontAlgn="auto">
                <a:spcBef>
                  <a:spcPts val="0"/>
                </a:spcBef>
                <a:spcAft>
                  <a:spcPts val="0"/>
                </a:spcAft>
              </a:pPr>
              <a:t>10/10/2019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6356356"/>
            <a:ext cx="28956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895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2" y="6356356"/>
            <a:ext cx="21336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895" fontAlgn="auto">
              <a:spcBef>
                <a:spcPts val="0"/>
              </a:spcBef>
              <a:spcAft>
                <a:spcPts val="0"/>
              </a:spcAft>
            </a:pPr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1218895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05746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00" r:id="rId1"/>
    <p:sldLayoutId id="2147484401" r:id="rId2"/>
    <p:sldLayoutId id="2147484402" r:id="rId3"/>
    <p:sldLayoutId id="2147484403" r:id="rId4"/>
    <p:sldLayoutId id="2147484404" r:id="rId5"/>
    <p:sldLayoutId id="2147484405" r:id="rId6"/>
    <p:sldLayoutId id="2147484406" r:id="rId7"/>
    <p:sldLayoutId id="2147484407" r:id="rId8"/>
    <p:sldLayoutId id="2147484408" r:id="rId9"/>
    <p:sldLayoutId id="2147484409" r:id="rId10"/>
    <p:sldLayoutId id="2147484410" r:id="rId11"/>
    <p:sldLayoutId id="2147484411" r:id="rId12"/>
    <p:sldLayoutId id="2147484412" r:id="rId13"/>
    <p:sldLayoutId id="2147484413" r:id="rId14"/>
    <p:sldLayoutId id="2147484414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218845" rtl="0" eaLnBrk="1" latinLnBrk="0" hangingPunct="1">
        <a:spcBef>
          <a:spcPct val="0"/>
        </a:spcBef>
        <a:buNone/>
        <a:defRPr sz="3199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457067" indent="-457067" algn="l" defTabSz="1218845" rtl="0" eaLnBrk="1" latinLnBrk="0" hangingPunct="1">
        <a:spcBef>
          <a:spcPct val="20000"/>
        </a:spcBef>
        <a:buFont typeface="Arial" pitchFamily="34" charset="0"/>
        <a:buChar char="•"/>
        <a:defRPr sz="3599" kern="1200">
          <a:solidFill>
            <a:schemeClr val="tx1"/>
          </a:solidFill>
          <a:latin typeface="+mj-lt"/>
          <a:ea typeface="+mn-ea"/>
          <a:cs typeface="+mn-cs"/>
        </a:defRPr>
      </a:lvl1pPr>
      <a:lvl2pPr marL="990311" indent="-380889" algn="l" defTabSz="1218845" rtl="0" eaLnBrk="1" latinLnBrk="0" hangingPunct="1">
        <a:spcBef>
          <a:spcPct val="20000"/>
        </a:spcBef>
        <a:buFont typeface="Arial" pitchFamily="34" charset="0"/>
        <a:buChar char="–"/>
        <a:defRPr sz="31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555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979" indent="-304712" algn="l" defTabSz="121884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400" indent="-304712" algn="l" defTabSz="121884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1822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6pPr>
      <a:lvl7pPr marL="3961244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7pPr>
      <a:lvl8pPr marL="4570666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8pPr>
      <a:lvl9pPr marL="5180089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422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845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267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689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7111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6534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955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5378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3062770" y="2276872"/>
            <a:ext cx="6072187" cy="2714625"/>
          </a:xfrm>
          <a:prstGeom prst="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>
            <a:noFill/>
          </a:ln>
        </p:spPr>
        <p:txBody>
          <a:bodyPr wrap="none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defRPr/>
            </a:pPr>
            <a:endParaRPr lang="ru-RU" sz="2000" b="1" dirty="0">
              <a:ln w="50800"/>
              <a:solidFill>
                <a:schemeClr val="bg1">
                  <a:shade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58460" name="Rectangle 2"/>
          <p:cNvSpPr>
            <a:spLocks noChangeArrowheads="1"/>
          </p:cNvSpPr>
          <p:nvPr/>
        </p:nvSpPr>
        <p:spPr bwMode="auto">
          <a:xfrm>
            <a:off x="1" y="0"/>
            <a:ext cx="3048000" cy="68580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Calibri" pitchFamily="34" charset="0"/>
            </a:endParaRPr>
          </a:p>
        </p:txBody>
      </p:sp>
      <p:sp>
        <p:nvSpPr>
          <p:cNvPr id="658461" name="Rectangle 10"/>
          <p:cNvSpPr>
            <a:spLocks noChangeArrowheads="1"/>
          </p:cNvSpPr>
          <p:nvPr/>
        </p:nvSpPr>
        <p:spPr bwMode="auto">
          <a:xfrm>
            <a:off x="3851920" y="1200878"/>
            <a:ext cx="5117455" cy="819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endParaRPr lang="ru-RU" sz="2400" b="1" dirty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58463" name="Text Box 10"/>
          <p:cNvSpPr txBox="1">
            <a:spLocks noChangeArrowheads="1"/>
          </p:cNvSpPr>
          <p:nvPr/>
        </p:nvSpPr>
        <p:spPr bwMode="auto">
          <a:xfrm>
            <a:off x="3048000" y="6381750"/>
            <a:ext cx="6096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 smtClean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г. </a:t>
            </a:r>
            <a:r>
              <a:rPr lang="ru-RU" b="1" dirty="0" err="1" smtClean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Нур</a:t>
            </a:r>
            <a:r>
              <a:rPr lang="ru-RU" b="1" dirty="0" smtClean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-Султан, 2019</a:t>
            </a:r>
            <a:endParaRPr lang="ru-RU" b="1" dirty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2894507" y="2075428"/>
            <a:ext cx="6408712" cy="2797723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ＭＳ Ｐゴシック" charset="0"/>
              </a:rPr>
              <a:t>«О подготовке экспертных оценщиков в рамках ILAC и IAF»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8227314" y="2276872"/>
            <a:ext cx="949325" cy="1004888"/>
            <a:chOff x="4241" y="527"/>
            <a:chExt cx="681" cy="680"/>
          </a:xfrm>
          <a:solidFill>
            <a:srgbClr val="002060"/>
          </a:solidFill>
        </p:grpSpPr>
        <p:sp>
          <p:nvSpPr>
            <p:cNvPr id="2058" name="Rectangle 8"/>
            <p:cNvSpPr>
              <a:spLocks noChangeArrowheads="1"/>
            </p:cNvSpPr>
            <p:nvPr/>
          </p:nvSpPr>
          <p:spPr bwMode="auto">
            <a:xfrm>
              <a:off x="4241" y="527"/>
              <a:ext cx="680" cy="18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2059" name="Rectangle 9"/>
            <p:cNvSpPr>
              <a:spLocks noChangeArrowheads="1"/>
            </p:cNvSpPr>
            <p:nvPr/>
          </p:nvSpPr>
          <p:spPr bwMode="auto">
            <a:xfrm rot="5400000">
              <a:off x="4491" y="776"/>
              <a:ext cx="680" cy="18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107504" y="476672"/>
            <a:ext cx="2940497" cy="724206"/>
            <a:chOff x="4601841" y="75123"/>
            <a:chExt cx="3568731" cy="940230"/>
          </a:xfrm>
        </p:grpSpPr>
        <p:pic>
          <p:nvPicPr>
            <p:cNvPr id="15" name="Рисунок 1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09425" y="125765"/>
              <a:ext cx="973150" cy="817134"/>
            </a:xfrm>
            <a:prstGeom prst="rect">
              <a:avLst/>
            </a:prstGeom>
          </p:spPr>
        </p:pic>
        <p:pic>
          <p:nvPicPr>
            <p:cNvPr id="16" name="Рисунок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9651" y="75123"/>
              <a:ext cx="1460921" cy="940230"/>
            </a:xfrm>
            <a:prstGeom prst="rect">
              <a:avLst/>
            </a:prstGeom>
          </p:spPr>
        </p:pic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841" y="116632"/>
              <a:ext cx="881128" cy="89872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3982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400" dirty="0">
                <a:latin typeface="Arial" pitchFamily="34" charset="0"/>
                <a:cs typeface="Arial" pitchFamily="34" charset="0"/>
              </a:rPr>
              <a:t>В дополнение к атрибутам и компетентности, описанным выше для кандидатов в оценщики, оценщик в частности должен уметь оценивать соответствие ОА требованиям ИСО/МЭК 17011, IAF/ILAC A5 и другим соответствующим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требованиям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основанным на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marL="686333" lvl="2" indent="-228600" algn="just" hangingPunct="0">
              <a:lnSpc>
                <a:spcPct val="124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2400" dirty="0">
                <a:latin typeface="Arial" pitchFamily="34" charset="0"/>
                <a:ea typeface="Times New Roman"/>
                <a:cs typeface="Arial" pitchFamily="34" charset="0"/>
              </a:rPr>
              <a:t>Понимании заявки на  ИСО/МЭК 17011 в контексте экспертной оценки;</a:t>
            </a:r>
          </a:p>
          <a:p>
            <a:pPr marL="686333" lvl="2" indent="-228600" algn="just" hangingPunct="0">
              <a:lnSpc>
                <a:spcPct val="124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2400" dirty="0">
                <a:latin typeface="Arial" pitchFamily="34" charset="0"/>
                <a:ea typeface="Times New Roman"/>
                <a:cs typeface="Arial" pitchFamily="34" charset="0"/>
              </a:rPr>
              <a:t>Знании </a:t>
            </a:r>
            <a:r>
              <a:rPr lang="en-US" sz="2400" dirty="0">
                <a:latin typeface="Arial" pitchFamily="34" charset="0"/>
                <a:ea typeface="Times New Roman"/>
                <a:cs typeface="Arial" pitchFamily="34" charset="0"/>
              </a:rPr>
              <a:t>IAF</a:t>
            </a:r>
            <a:r>
              <a:rPr lang="ru-RU" sz="2400" dirty="0">
                <a:latin typeface="Arial" pitchFamily="34" charset="0"/>
                <a:ea typeface="Times New Roman"/>
                <a:cs typeface="Arial" pitchFamily="34" charset="0"/>
              </a:rPr>
              <a:t>/</a:t>
            </a:r>
            <a:r>
              <a:rPr lang="en-US" sz="2400" dirty="0">
                <a:latin typeface="Arial" pitchFamily="34" charset="0"/>
                <a:ea typeface="Times New Roman"/>
                <a:cs typeface="Arial" pitchFamily="34" charset="0"/>
              </a:rPr>
              <a:t>ILAC A</a:t>
            </a:r>
            <a:r>
              <a:rPr lang="ru-RU" sz="2400" dirty="0">
                <a:latin typeface="Arial" pitchFamily="34" charset="0"/>
                <a:ea typeface="Times New Roman"/>
                <a:cs typeface="Arial" pitchFamily="34" charset="0"/>
              </a:rPr>
              <a:t>5 и других соответствующих требований;</a:t>
            </a:r>
          </a:p>
          <a:p>
            <a:pPr marL="686333" lvl="2" indent="-228600" algn="just" hangingPunct="0">
              <a:lnSpc>
                <a:spcPct val="124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2400" dirty="0">
                <a:latin typeface="Arial" pitchFamily="34" charset="0"/>
                <a:ea typeface="Times New Roman"/>
                <a:cs typeface="Arial" pitchFamily="34" charset="0"/>
              </a:rPr>
              <a:t>Знании принципов, процедур, практики и техники оценки; </a:t>
            </a:r>
            <a:endParaRPr lang="ru-RU" sz="2400" dirty="0" smtClean="0">
              <a:latin typeface="Arial" pitchFamily="34" charset="0"/>
              <a:ea typeface="Times New Roman"/>
              <a:cs typeface="Arial" pitchFamily="34" charset="0"/>
            </a:endParaRPr>
          </a:p>
          <a:p>
            <a:pPr marL="686333" lvl="2" indent="-228600" algn="just" hangingPunct="0">
              <a:lnSpc>
                <a:spcPct val="124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2400" dirty="0" smtClean="0">
                <a:latin typeface="Arial" pitchFamily="34" charset="0"/>
                <a:ea typeface="Times New Roman"/>
                <a:cs typeface="Arial" pitchFamily="34" charset="0"/>
              </a:rPr>
              <a:t>Навыков </a:t>
            </a:r>
            <a:r>
              <a:rPr lang="ru-RU" sz="2400" dirty="0">
                <a:latin typeface="Arial" pitchFamily="34" charset="0"/>
                <a:ea typeface="Times New Roman"/>
                <a:cs typeface="Arial" pitchFamily="34" charset="0"/>
              </a:rPr>
              <a:t>эффективного планирования и организации утвержденных задач </a:t>
            </a:r>
            <a:r>
              <a:rPr lang="ru-RU" sz="2400" dirty="0" smtClean="0">
                <a:latin typeface="Arial" pitchFamily="34" charset="0"/>
                <a:ea typeface="Times New Roman"/>
                <a:cs typeface="Arial" pitchFamily="34" charset="0"/>
              </a:rPr>
              <a:t>оценщиков. </a:t>
            </a:r>
            <a:endParaRPr lang="ru-RU" sz="2400" dirty="0">
              <a:latin typeface="Arial" pitchFamily="34" charset="0"/>
              <a:ea typeface="Times New Roman"/>
              <a:cs typeface="Arial" pitchFamily="34" charset="0"/>
            </a:endParaRP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9981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6111219" y="2028838"/>
            <a:ext cx="2895600" cy="1371600"/>
          </a:xfrm>
          <a:prstGeom prst="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>
            <a:noFill/>
          </a:ln>
        </p:spPr>
        <p:txBody>
          <a:bodyPr wrap="none" anchor="ctr"/>
          <a:lstStyle/>
          <a:p>
            <a:pPr defTabSz="1218987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prstClr val="whit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22238" y="2370214"/>
            <a:ext cx="7696200" cy="12192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1218987" fontAlgn="auto">
              <a:spcBef>
                <a:spcPts val="0"/>
              </a:spcBef>
              <a:spcAft>
                <a:spcPts val="0"/>
              </a:spcAft>
            </a:pPr>
            <a:endParaRPr lang="en-US" sz="24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6929439" y="6492890"/>
            <a:ext cx="2133600" cy="365125"/>
          </a:xfrm>
        </p:spPr>
        <p:txBody>
          <a:bodyPr/>
          <a:lstStyle/>
          <a:p>
            <a:pPr>
              <a:defRPr/>
            </a:pPr>
            <a:fld id="{C74435E0-D2AB-40AD-9DB4-8343EC2EA67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43007" y="285763"/>
            <a:ext cx="7858125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1218987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spc="300" dirty="0">
              <a:ln w="11430" cmpd="sng">
                <a:solidFill>
                  <a:srgbClr val="4F81BD">
                    <a:tint val="10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4F81BD">
                      <a:tint val="83000"/>
                      <a:shade val="100000"/>
                      <a:satMod val="200000"/>
                    </a:srgbClr>
                  </a:gs>
                  <a:gs pos="75000">
                    <a:srgbClr val="4F81BD">
                      <a:tint val="100000"/>
                      <a:shade val="50000"/>
                      <a:satMod val="150000"/>
                    </a:srgbClr>
                  </a:gs>
                </a:gsLst>
                <a:lin ang="5400000"/>
              </a:gradFill>
              <a:effectLst>
                <a:glow rad="45500">
                  <a:srgbClr val="4F81BD">
                    <a:satMod val="220000"/>
                    <a:alpha val="35000"/>
                  </a:srgbClr>
                </a:glow>
              </a:effectLst>
              <a:latin typeface="Calibri"/>
            </a:endParaRPr>
          </a:p>
        </p:txBody>
      </p:sp>
      <p:sp>
        <p:nvSpPr>
          <p:cNvPr id="57" name="Равнобедренный треугольник 56"/>
          <p:cNvSpPr/>
          <p:nvPr/>
        </p:nvSpPr>
        <p:spPr>
          <a:xfrm>
            <a:off x="4071938" y="2214578"/>
            <a:ext cx="1357312" cy="1000125"/>
          </a:xfrm>
          <a:prstGeom prst="triangl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8987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>
              <a:solidFill>
                <a:prstClr val="white"/>
              </a:solidFill>
            </a:endParaRPr>
          </a:p>
        </p:txBody>
      </p:sp>
      <p:grpSp>
        <p:nvGrpSpPr>
          <p:cNvPr id="3" name="Group 50"/>
          <p:cNvGrpSpPr>
            <a:grpSpLocks/>
          </p:cNvGrpSpPr>
          <p:nvPr/>
        </p:nvGrpSpPr>
        <p:grpSpPr bwMode="auto">
          <a:xfrm>
            <a:off x="7742905" y="2309254"/>
            <a:ext cx="511175" cy="457200"/>
            <a:chOff x="4241" y="527"/>
            <a:chExt cx="681" cy="680"/>
          </a:xfrm>
          <a:solidFill>
            <a:schemeClr val="bg1"/>
          </a:solidFill>
        </p:grpSpPr>
        <p:sp>
          <p:nvSpPr>
            <p:cNvPr id="16" name="Rectangle 51"/>
            <p:cNvSpPr>
              <a:spLocks noChangeArrowheads="1"/>
            </p:cNvSpPr>
            <p:nvPr/>
          </p:nvSpPr>
          <p:spPr bwMode="auto">
            <a:xfrm>
              <a:off x="4241" y="527"/>
              <a:ext cx="680" cy="18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121898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solidFill>
                  <a:srgbClr val="002060"/>
                </a:solidFill>
                <a:latin typeface="Calibri"/>
              </a:endParaRPr>
            </a:p>
          </p:txBody>
        </p:sp>
        <p:sp>
          <p:nvSpPr>
            <p:cNvPr id="18" name="Rectangle 52"/>
            <p:cNvSpPr>
              <a:spLocks noChangeArrowheads="1"/>
            </p:cNvSpPr>
            <p:nvPr/>
          </p:nvSpPr>
          <p:spPr bwMode="auto">
            <a:xfrm rot="5400000">
              <a:off x="4491" y="776"/>
              <a:ext cx="680" cy="18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121898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solidFill>
                  <a:srgbClr val="002060"/>
                </a:solidFill>
                <a:latin typeface="Calibri"/>
              </a:endParaRPr>
            </a:p>
          </p:txBody>
        </p:sp>
      </p:grpSp>
      <p:sp>
        <p:nvSpPr>
          <p:cNvPr id="43019" name="Text Box 5"/>
          <p:cNvSpPr txBox="1">
            <a:spLocks noChangeArrowheads="1"/>
          </p:cNvSpPr>
          <p:nvPr/>
        </p:nvSpPr>
        <p:spPr bwMode="auto">
          <a:xfrm>
            <a:off x="683568" y="2733350"/>
            <a:ext cx="70593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1218987" fontAlgn="auto">
              <a:spcBef>
                <a:spcPts val="0"/>
              </a:spcBef>
              <a:spcAft>
                <a:spcPts val="0"/>
              </a:spcAft>
            </a:pPr>
            <a:r>
              <a:rPr lang="ru-RU" sz="32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ＭＳ Ｐゴシック" charset="0"/>
              </a:rPr>
              <a:t>СПАСИБО ЗА ВНИМАНИЕ</a:t>
            </a:r>
          </a:p>
        </p:txBody>
      </p:sp>
      <p:pic>
        <p:nvPicPr>
          <p:cNvPr id="17" name="Picture 4" descr="C:\Users\d.balabaeva\Desktop\для межд\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46852" y="4437112"/>
            <a:ext cx="2250297" cy="16870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492710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3568" y="836713"/>
            <a:ext cx="7772400" cy="792088"/>
          </a:xfrm>
        </p:spPr>
        <p:txBody>
          <a:bodyPr>
            <a:normAutofit fontScale="90000"/>
          </a:bodyPr>
          <a:lstStyle/>
          <a:p>
            <a:pPr lvl="0" algn="ctr" defTabSz="914400" fontAlgn="base">
              <a:spcAft>
                <a:spcPct val="0"/>
              </a:spcAft>
            </a:pPr>
            <a:r>
              <a:rPr lang="ru-RU" sz="1600" b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Соглашения</a:t>
            </a:r>
            <a:br>
              <a:rPr lang="ru-RU" sz="1600" b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</a:br>
            <a:r>
              <a:rPr lang="ru-RU" sz="1600" b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sz="1600" b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ILAC MRA</a:t>
            </a:r>
            <a:r>
              <a:rPr lang="ru-RU" sz="1600" b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 (Международная организация по  аккредитации лаборатории) </a:t>
            </a:r>
            <a:br>
              <a:rPr lang="ru-RU" sz="1600" b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</a:br>
            <a:r>
              <a:rPr lang="ru-RU" sz="1600" b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и</a:t>
            </a:r>
            <a:r>
              <a:rPr lang="en-US" sz="1600" b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 IAF MLA</a:t>
            </a:r>
            <a:r>
              <a:rPr lang="ru-RU" sz="1600" b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 (Международный </a:t>
            </a:r>
            <a:r>
              <a:rPr lang="ru-RU" sz="1600" b="1" dirty="0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Форум по аккредитации)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83568" y="1772816"/>
            <a:ext cx="7920879" cy="4464496"/>
          </a:xfrm>
        </p:spPr>
        <p:txBody>
          <a:bodyPr>
            <a:normAutofit fontScale="92500" lnSpcReduction="10000"/>
          </a:bodyPr>
          <a:lstStyle/>
          <a:p>
            <a:pPr marL="285750" lvl="0" indent="-285750" algn="l" defTabSz="914400" fontAlgn="base">
              <a:lnSpc>
                <a:spcPct val="80000"/>
              </a:lnSpc>
              <a:spcAft>
                <a:spcPct val="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US" sz="1400" b="1" dirty="0">
                <a:solidFill>
                  <a:prstClr val="black"/>
                </a:solidFill>
              </a:rPr>
              <a:t>ILAC MRA (</a:t>
            </a:r>
            <a:r>
              <a:rPr lang="ru-RU" sz="1400" b="1" dirty="0">
                <a:solidFill>
                  <a:prstClr val="black"/>
                </a:solidFill>
              </a:rPr>
              <a:t>СОГЛАШЕНИЕ О ВЗАИМНОМ ПРИЗНАНИИ</a:t>
            </a:r>
            <a:r>
              <a:rPr lang="en-US" sz="1400" b="1" dirty="0">
                <a:solidFill>
                  <a:prstClr val="black"/>
                </a:solidFill>
              </a:rPr>
              <a:t> ILAC MRA</a:t>
            </a:r>
            <a:r>
              <a:rPr lang="ru-RU" sz="1400" b="1" dirty="0">
                <a:solidFill>
                  <a:prstClr val="black"/>
                </a:solidFill>
              </a:rPr>
              <a:t> ПО ИСПЫТАНИЮ И КАЛИБРОВКЕ</a:t>
            </a:r>
            <a:r>
              <a:rPr lang="en-US" sz="1400" b="1" dirty="0">
                <a:solidFill>
                  <a:prstClr val="black"/>
                </a:solidFill>
              </a:rPr>
              <a:t>) -</a:t>
            </a:r>
            <a:r>
              <a:rPr lang="ru-RU" sz="1400" b="1" dirty="0">
                <a:solidFill>
                  <a:prstClr val="black"/>
                </a:solidFill>
              </a:rPr>
              <a:t>           27 октября 2010 г.;</a:t>
            </a:r>
          </a:p>
          <a:p>
            <a:pPr marL="285750" lvl="0" indent="-285750" algn="just" defTabSz="914400" fontAlgn="base">
              <a:lnSpc>
                <a:spcPct val="80000"/>
              </a:lnSpc>
              <a:spcAft>
                <a:spcPct val="0"/>
              </a:spcAft>
              <a:buSzPct val="80000"/>
              <a:buFont typeface="Wingdings" panose="05000000000000000000" pitchFamily="2" charset="2"/>
              <a:buChar char="Ø"/>
            </a:pPr>
            <a:endParaRPr lang="ru-RU" sz="1400" b="1" dirty="0">
              <a:solidFill>
                <a:prstClr val="black"/>
              </a:solidFill>
            </a:endParaRPr>
          </a:p>
          <a:p>
            <a:pPr marL="285750" lvl="0" indent="-285750" algn="just" defTabSz="914400" fontAlgn="base">
              <a:lnSpc>
                <a:spcPct val="80000"/>
              </a:lnSpc>
              <a:spcAft>
                <a:spcPct val="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US" sz="1400" b="1" kern="0" dirty="0">
                <a:solidFill>
                  <a:prstClr val="black"/>
                </a:solidFill>
              </a:rPr>
              <a:t>PAC MLA (</a:t>
            </a:r>
            <a:r>
              <a:rPr lang="kk-KZ" sz="1400" b="1" kern="0" dirty="0">
                <a:solidFill>
                  <a:prstClr val="black"/>
                </a:solidFill>
              </a:rPr>
              <a:t>СОГЛАШЕНИЕ О МНОГОСТОРОННЕМ ПРИЗНАНИИ ПО АККРЕДИТАЦИИ ОРГАНОВ ПО СЕРТИФИКАЦИИ ПРОДУКЦИИ РАС (</a:t>
            </a:r>
            <a:r>
              <a:rPr lang="ru-RU" sz="1400" b="1" kern="0" dirty="0">
                <a:solidFill>
                  <a:prstClr val="black"/>
                </a:solidFill>
              </a:rPr>
              <a:t>ТИХООКЕАНСКАЯ КООПЕРАЦИЯ ПО АККРЕДИТАЦИИ</a:t>
            </a:r>
            <a:r>
              <a:rPr lang="en-US" sz="1400" b="1" kern="0" dirty="0">
                <a:solidFill>
                  <a:prstClr val="black"/>
                </a:solidFill>
              </a:rPr>
              <a:t>)</a:t>
            </a:r>
            <a:r>
              <a:rPr lang="kk-KZ" sz="1400" b="1" kern="0" dirty="0">
                <a:solidFill>
                  <a:prstClr val="black"/>
                </a:solidFill>
              </a:rPr>
              <a:t>–                           21 июня 2012 г.</a:t>
            </a:r>
            <a:r>
              <a:rPr lang="ru-RU" sz="1400" b="1" kern="0" dirty="0">
                <a:solidFill>
                  <a:prstClr val="black"/>
                </a:solidFill>
              </a:rPr>
              <a:t>;</a:t>
            </a:r>
          </a:p>
          <a:p>
            <a:pPr marL="285750" lvl="0" indent="-285750" algn="just" defTabSz="914400" fontAlgn="base">
              <a:lnSpc>
                <a:spcPct val="80000"/>
              </a:lnSpc>
              <a:spcAft>
                <a:spcPct val="0"/>
              </a:spcAft>
              <a:buSzPct val="80000"/>
              <a:buFont typeface="Wingdings" panose="05000000000000000000" pitchFamily="2" charset="2"/>
              <a:buChar char="Ø"/>
            </a:pPr>
            <a:endParaRPr lang="ru-RU" sz="1400" b="1" kern="0" dirty="0">
              <a:solidFill>
                <a:prstClr val="black"/>
              </a:solidFill>
            </a:endParaRPr>
          </a:p>
          <a:p>
            <a:pPr marL="285750" lvl="0" indent="-285750" algn="just" defTabSz="914400" fontAlgn="base">
              <a:lnSpc>
                <a:spcPct val="80000"/>
              </a:lnSpc>
              <a:spcAft>
                <a:spcPct val="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US" sz="1400" b="1" kern="0" dirty="0">
                <a:solidFill>
                  <a:prstClr val="black"/>
                </a:solidFill>
              </a:rPr>
              <a:t>IAF MLA (</a:t>
            </a:r>
            <a:r>
              <a:rPr lang="kk-KZ" sz="1400" b="1" kern="0" dirty="0">
                <a:solidFill>
                  <a:prstClr val="black"/>
                </a:solidFill>
              </a:rPr>
              <a:t>СОГЛАШЕНИЕ О МНОГОСТОРОННЕМ ПРИЗНАНИИ ПО АККРЕДИТАЦИИ ОРГАНОВ ПО СЕРТИФИКАЦИИ ПРОДУКЦИИ</a:t>
            </a:r>
            <a:r>
              <a:rPr lang="en-US" sz="1400" b="1" kern="0" dirty="0">
                <a:solidFill>
                  <a:prstClr val="black"/>
                </a:solidFill>
              </a:rPr>
              <a:t>)</a:t>
            </a:r>
            <a:r>
              <a:rPr lang="ru-RU" sz="1400" b="1" kern="0" dirty="0">
                <a:solidFill>
                  <a:prstClr val="black"/>
                </a:solidFill>
              </a:rPr>
              <a:t> – 29 октября 2013 г.;</a:t>
            </a:r>
          </a:p>
          <a:p>
            <a:pPr marL="285750" lvl="0" indent="-285750" algn="just" defTabSz="914400" fontAlgn="base">
              <a:lnSpc>
                <a:spcPct val="80000"/>
              </a:lnSpc>
              <a:spcAft>
                <a:spcPct val="0"/>
              </a:spcAft>
              <a:buSzPct val="80000"/>
              <a:buFont typeface="Wingdings" panose="05000000000000000000" pitchFamily="2" charset="2"/>
              <a:buChar char="Ø"/>
            </a:pPr>
            <a:endParaRPr lang="ru-RU" sz="1400" b="1" kern="0" dirty="0">
              <a:solidFill>
                <a:prstClr val="black"/>
              </a:solidFill>
            </a:endParaRPr>
          </a:p>
          <a:p>
            <a:pPr marL="285750" lvl="0" indent="-285750" algn="just" defTabSz="914400" fontAlgn="base">
              <a:lnSpc>
                <a:spcPct val="80000"/>
              </a:lnSpc>
              <a:spcAft>
                <a:spcPct val="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US" sz="1400" b="1" dirty="0">
                <a:solidFill>
                  <a:prstClr val="black"/>
                </a:solidFill>
              </a:rPr>
              <a:t>APLAC MRA</a:t>
            </a:r>
            <a:r>
              <a:rPr lang="ru-RU" sz="1400" b="1" dirty="0">
                <a:solidFill>
                  <a:prstClr val="black"/>
                </a:solidFill>
              </a:rPr>
              <a:t> (СОГЛАШЕНИЕ О ВЗАИМНОМ ПРИЗНАНИИ</a:t>
            </a:r>
            <a:r>
              <a:rPr lang="en-US" sz="1400" b="1" dirty="0">
                <a:solidFill>
                  <a:prstClr val="black"/>
                </a:solidFill>
              </a:rPr>
              <a:t> </a:t>
            </a:r>
            <a:r>
              <a:rPr lang="ru-RU" sz="1400" b="1" dirty="0">
                <a:solidFill>
                  <a:prstClr val="black"/>
                </a:solidFill>
              </a:rPr>
              <a:t>ПО ИСПЫТАНИЮ И КАЛИБРОВКЕ </a:t>
            </a:r>
            <a:r>
              <a:rPr lang="en-US" sz="1400" b="1" dirty="0">
                <a:solidFill>
                  <a:prstClr val="black"/>
                </a:solidFill>
              </a:rPr>
              <a:t>APLAC (</a:t>
            </a:r>
            <a:r>
              <a:rPr lang="ru-RU" sz="1400" b="1" dirty="0">
                <a:solidFill>
                  <a:prstClr val="black"/>
                </a:solidFill>
              </a:rPr>
              <a:t>АЗИАТСКО-ТИХООКЕАНСКАЯ ОРГАНИЗАЦИЯ ПО АККРЕДИТАЦИИ)  - 21 июня 2017 г. и 30 октября 2018 г.;</a:t>
            </a:r>
          </a:p>
          <a:p>
            <a:pPr marL="285750" lvl="0" indent="-285750" algn="just" defTabSz="914400" fontAlgn="base">
              <a:lnSpc>
                <a:spcPct val="80000"/>
              </a:lnSpc>
              <a:spcAft>
                <a:spcPct val="0"/>
              </a:spcAft>
              <a:buSzPct val="80000"/>
              <a:buFont typeface="Wingdings" panose="05000000000000000000" pitchFamily="2" charset="2"/>
              <a:buChar char="Ø"/>
            </a:pPr>
            <a:endParaRPr lang="ru-RU" sz="1400" b="1" dirty="0">
              <a:solidFill>
                <a:prstClr val="black"/>
              </a:solidFill>
            </a:endParaRPr>
          </a:p>
          <a:p>
            <a:pPr marL="285750" lvl="0" indent="-285750" algn="just" defTabSz="914400" fontAlgn="base">
              <a:lnSpc>
                <a:spcPct val="80000"/>
              </a:lnSpc>
              <a:spcAft>
                <a:spcPct val="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US" sz="1400" b="1" kern="0" dirty="0">
                <a:solidFill>
                  <a:prstClr val="black"/>
                </a:solidFill>
              </a:rPr>
              <a:t>IAF MLA (</a:t>
            </a:r>
            <a:r>
              <a:rPr lang="kk-KZ" sz="1400" b="1" kern="0" dirty="0">
                <a:solidFill>
                  <a:prstClr val="black"/>
                </a:solidFill>
              </a:rPr>
              <a:t>СОГЛАШЕНИЕ О МНОГОСТОРОННЕМ ПРИЗНАНИИ ПО </a:t>
            </a:r>
            <a:r>
              <a:rPr lang="en-US" sz="1400" b="1" kern="0" dirty="0">
                <a:solidFill>
                  <a:prstClr val="black"/>
                </a:solidFill>
              </a:rPr>
              <a:t>ISO/IEC 17021-1 </a:t>
            </a:r>
            <a:r>
              <a:rPr lang="ru-RU" sz="1400" b="1" kern="0" dirty="0">
                <a:solidFill>
                  <a:prstClr val="black"/>
                </a:solidFill>
              </a:rPr>
              <a:t>и </a:t>
            </a:r>
            <a:r>
              <a:rPr lang="en-US" sz="1400" b="1" kern="0" dirty="0">
                <a:solidFill>
                  <a:prstClr val="black"/>
                </a:solidFill>
              </a:rPr>
              <a:t>ISO 9001)</a:t>
            </a:r>
            <a:r>
              <a:rPr lang="ru-RU" sz="1400" b="1" kern="0" dirty="0">
                <a:solidFill>
                  <a:prstClr val="black"/>
                </a:solidFill>
              </a:rPr>
              <a:t> – </a:t>
            </a:r>
            <a:r>
              <a:rPr lang="en-US" sz="1400" b="1" kern="0" dirty="0">
                <a:solidFill>
                  <a:prstClr val="black"/>
                </a:solidFill>
              </a:rPr>
              <a:t>13</a:t>
            </a:r>
            <a:r>
              <a:rPr lang="ru-RU" sz="1400" b="1" kern="0" dirty="0">
                <a:solidFill>
                  <a:prstClr val="black"/>
                </a:solidFill>
              </a:rPr>
              <a:t> июля 2017 г.</a:t>
            </a:r>
            <a:r>
              <a:rPr lang="ru-RU" sz="1400" b="1" dirty="0">
                <a:solidFill>
                  <a:prstClr val="black"/>
                </a:solidFill>
              </a:rPr>
              <a:t>;</a:t>
            </a:r>
          </a:p>
          <a:p>
            <a:pPr marL="285750" lvl="0" indent="-285750" algn="just" defTabSz="914400" fontAlgn="base">
              <a:lnSpc>
                <a:spcPct val="80000"/>
              </a:lnSpc>
              <a:spcAft>
                <a:spcPct val="0"/>
              </a:spcAft>
              <a:buSzPct val="80000"/>
              <a:buFont typeface="Wingdings" panose="05000000000000000000" pitchFamily="2" charset="2"/>
              <a:buChar char="Ø"/>
            </a:pPr>
            <a:endParaRPr lang="ru-RU" sz="1400" b="1" dirty="0">
              <a:solidFill>
                <a:prstClr val="black"/>
              </a:solidFill>
            </a:endParaRPr>
          </a:p>
          <a:p>
            <a:pPr marL="285750" lvl="0" indent="-285750" algn="just" defTabSz="914400" fontAlgn="base">
              <a:lnSpc>
                <a:spcPct val="80000"/>
              </a:lnSpc>
              <a:spcAft>
                <a:spcPct val="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US" sz="1400" b="1" dirty="0">
                <a:solidFill>
                  <a:prstClr val="black"/>
                </a:solidFill>
              </a:rPr>
              <a:t>APLAC MRA</a:t>
            </a:r>
            <a:r>
              <a:rPr lang="ru-RU" sz="1400" b="1" dirty="0">
                <a:solidFill>
                  <a:prstClr val="black"/>
                </a:solidFill>
              </a:rPr>
              <a:t> (СОГЛАШЕНИЕ О ВЗАИМНОМ ПРИЗНАНИИ</a:t>
            </a:r>
            <a:r>
              <a:rPr lang="en-US" sz="1400" b="1" dirty="0">
                <a:solidFill>
                  <a:prstClr val="black"/>
                </a:solidFill>
              </a:rPr>
              <a:t> </a:t>
            </a:r>
            <a:r>
              <a:rPr lang="ru-RU" sz="1400" b="1" dirty="0">
                <a:solidFill>
                  <a:prstClr val="black"/>
                </a:solidFill>
              </a:rPr>
              <a:t>ПО </a:t>
            </a:r>
            <a:r>
              <a:rPr lang="en-US" sz="1400" b="1" dirty="0">
                <a:solidFill>
                  <a:prstClr val="black"/>
                </a:solidFill>
              </a:rPr>
              <a:t>ISO/IEC 17025, ISO/IEC 17020, ISO Guide 34, ISO 17034 </a:t>
            </a:r>
            <a:r>
              <a:rPr lang="ru-RU" sz="1400" b="1" dirty="0">
                <a:solidFill>
                  <a:prstClr val="black"/>
                </a:solidFill>
              </a:rPr>
              <a:t>и</a:t>
            </a:r>
            <a:r>
              <a:rPr lang="en-US" sz="1400" b="1" dirty="0">
                <a:solidFill>
                  <a:prstClr val="black"/>
                </a:solidFill>
              </a:rPr>
              <a:t> ISO/IEC 17043 – 21 </a:t>
            </a:r>
            <a:r>
              <a:rPr lang="ru-RU" sz="1400" b="1" dirty="0">
                <a:solidFill>
                  <a:prstClr val="black"/>
                </a:solidFill>
              </a:rPr>
              <a:t>июня 2017 г.;</a:t>
            </a:r>
          </a:p>
          <a:p>
            <a:pPr marL="285750" lvl="0" indent="-285750" algn="just" defTabSz="914400" fontAlgn="base">
              <a:lnSpc>
                <a:spcPct val="80000"/>
              </a:lnSpc>
              <a:spcAft>
                <a:spcPct val="0"/>
              </a:spcAft>
              <a:buSzPct val="80000"/>
              <a:buFont typeface="Wingdings" panose="05000000000000000000" pitchFamily="2" charset="2"/>
              <a:buChar char="Ø"/>
            </a:pPr>
            <a:endParaRPr lang="ru-RU" sz="1400" b="1" dirty="0">
              <a:solidFill>
                <a:prstClr val="black"/>
              </a:solidFill>
            </a:endParaRPr>
          </a:p>
          <a:p>
            <a:pPr marL="285750" lvl="0" indent="-285750" algn="just" defTabSz="914400" fontAlgn="base">
              <a:lnSpc>
                <a:spcPct val="80000"/>
              </a:lnSpc>
              <a:spcAft>
                <a:spcPct val="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US" sz="1400" b="1" kern="0" dirty="0">
                <a:solidFill>
                  <a:prstClr val="black"/>
                </a:solidFill>
              </a:rPr>
              <a:t>IAF MLA (</a:t>
            </a:r>
            <a:r>
              <a:rPr lang="kk-KZ" sz="1400" b="1" kern="0" dirty="0">
                <a:solidFill>
                  <a:prstClr val="black"/>
                </a:solidFill>
              </a:rPr>
              <a:t>СОГЛАШЕНИЕ О МНОГОСТОРОННЕМ ПРИЗНАНИИ ПО</a:t>
            </a:r>
            <a:r>
              <a:rPr lang="en-US" sz="1400" b="1" kern="0" dirty="0">
                <a:solidFill>
                  <a:prstClr val="black"/>
                </a:solidFill>
              </a:rPr>
              <a:t> ISO/IEC 17024) – </a:t>
            </a:r>
            <a:r>
              <a:rPr lang="ru-RU" sz="1400" b="1" kern="0" dirty="0">
                <a:solidFill>
                  <a:prstClr val="black"/>
                </a:solidFill>
              </a:rPr>
              <a:t>30</a:t>
            </a:r>
            <a:r>
              <a:rPr lang="en-US" sz="1400" b="1" kern="0" dirty="0">
                <a:solidFill>
                  <a:prstClr val="black"/>
                </a:solidFill>
              </a:rPr>
              <a:t> </a:t>
            </a:r>
            <a:r>
              <a:rPr lang="ru-RU" sz="1400" b="1" kern="0" dirty="0">
                <a:solidFill>
                  <a:prstClr val="black"/>
                </a:solidFill>
              </a:rPr>
              <a:t>октября 2018 г</a:t>
            </a:r>
            <a:r>
              <a:rPr lang="ru-RU" sz="1400" b="1" dirty="0">
                <a:solidFill>
                  <a:prstClr val="black"/>
                </a:solidFill>
              </a:rPr>
              <a:t>.;</a:t>
            </a:r>
          </a:p>
          <a:p>
            <a:pPr marL="285750" lvl="0" indent="-285750" algn="just" defTabSz="914400" fontAlgn="base">
              <a:lnSpc>
                <a:spcPct val="80000"/>
              </a:lnSpc>
              <a:spcAft>
                <a:spcPct val="0"/>
              </a:spcAft>
              <a:buSzPct val="80000"/>
              <a:buFont typeface="Wingdings" panose="05000000000000000000" pitchFamily="2" charset="2"/>
              <a:buChar char="Ø"/>
            </a:pPr>
            <a:endParaRPr lang="ru-RU" sz="1400" b="1" dirty="0">
              <a:solidFill>
                <a:prstClr val="black"/>
              </a:solidFill>
            </a:endParaRPr>
          </a:p>
          <a:p>
            <a:pPr marL="285750" lvl="0" indent="-285750" algn="just" defTabSz="914400" fontAlgn="base">
              <a:lnSpc>
                <a:spcPct val="80000"/>
              </a:lnSpc>
              <a:spcAft>
                <a:spcPct val="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US" sz="1400" b="1" dirty="0">
                <a:solidFill>
                  <a:prstClr val="black"/>
                </a:solidFill>
              </a:rPr>
              <a:t>APLAC MRA</a:t>
            </a:r>
            <a:r>
              <a:rPr lang="ru-RU" sz="1400" b="1" dirty="0">
                <a:solidFill>
                  <a:prstClr val="black"/>
                </a:solidFill>
              </a:rPr>
              <a:t> (СОГЛАШЕНИЕ О ВЗАИМНОМ ПРИЗНАНИИ</a:t>
            </a:r>
            <a:r>
              <a:rPr lang="en-US" sz="1400" b="1" dirty="0">
                <a:solidFill>
                  <a:prstClr val="black"/>
                </a:solidFill>
              </a:rPr>
              <a:t> </a:t>
            </a:r>
            <a:r>
              <a:rPr lang="ru-RU" sz="1400" b="1" dirty="0">
                <a:solidFill>
                  <a:prstClr val="black"/>
                </a:solidFill>
              </a:rPr>
              <a:t>ПО </a:t>
            </a:r>
            <a:r>
              <a:rPr lang="en-US" sz="1400" b="1" dirty="0">
                <a:solidFill>
                  <a:prstClr val="black"/>
                </a:solidFill>
              </a:rPr>
              <a:t>ISO </a:t>
            </a:r>
            <a:r>
              <a:rPr lang="en-US" sz="1400" b="1" kern="0" dirty="0">
                <a:solidFill>
                  <a:prstClr val="black"/>
                </a:solidFill>
              </a:rPr>
              <a:t>15189) - </a:t>
            </a:r>
            <a:r>
              <a:rPr lang="ru-RU" sz="1400" b="1" kern="0" dirty="0">
                <a:solidFill>
                  <a:prstClr val="black"/>
                </a:solidFill>
              </a:rPr>
              <a:t>30</a:t>
            </a:r>
            <a:r>
              <a:rPr lang="en-US" sz="1400" b="1" kern="0" dirty="0">
                <a:solidFill>
                  <a:prstClr val="black"/>
                </a:solidFill>
              </a:rPr>
              <a:t> </a:t>
            </a:r>
            <a:r>
              <a:rPr lang="ru-RU" sz="1400" b="1" kern="0" dirty="0">
                <a:solidFill>
                  <a:prstClr val="black"/>
                </a:solidFill>
              </a:rPr>
              <a:t>октября 2018 г;</a:t>
            </a:r>
          </a:p>
          <a:p>
            <a:pPr marL="285750" lvl="0" indent="-285750" algn="just" defTabSz="914400" fontAlgn="base">
              <a:lnSpc>
                <a:spcPct val="80000"/>
              </a:lnSpc>
              <a:spcAft>
                <a:spcPct val="0"/>
              </a:spcAft>
              <a:buSzPct val="80000"/>
              <a:buFont typeface="Wingdings" panose="05000000000000000000" pitchFamily="2" charset="2"/>
              <a:buChar char="Ø"/>
            </a:pPr>
            <a:endParaRPr lang="ru-RU" sz="1400" b="1" kern="0" dirty="0">
              <a:solidFill>
                <a:prstClr val="black"/>
              </a:solidFill>
            </a:endParaRPr>
          </a:p>
          <a:p>
            <a:pPr marL="285750" lvl="0" indent="-285750" algn="just" defTabSz="914400" fontAlgn="base">
              <a:lnSpc>
                <a:spcPct val="80000"/>
              </a:lnSpc>
              <a:spcAft>
                <a:spcPct val="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US" sz="1400" b="1" dirty="0">
                <a:solidFill>
                  <a:prstClr val="black"/>
                </a:solidFill>
              </a:rPr>
              <a:t>ILAC MRA (</a:t>
            </a:r>
            <a:r>
              <a:rPr lang="ru-RU" sz="1400" b="1" dirty="0">
                <a:solidFill>
                  <a:prstClr val="black"/>
                </a:solidFill>
              </a:rPr>
              <a:t>СОГЛАШЕНИЕ О ВЗАИМНОМ ПРИЗНАНИИ</a:t>
            </a:r>
            <a:r>
              <a:rPr lang="en-US" sz="1400" b="1" dirty="0">
                <a:solidFill>
                  <a:prstClr val="black"/>
                </a:solidFill>
              </a:rPr>
              <a:t> ILAC MRA</a:t>
            </a:r>
            <a:r>
              <a:rPr lang="ru-RU" sz="1400" b="1" dirty="0">
                <a:solidFill>
                  <a:prstClr val="black"/>
                </a:solidFill>
              </a:rPr>
              <a:t> ПО </a:t>
            </a:r>
            <a:r>
              <a:rPr lang="en-US" sz="1400" b="1" dirty="0">
                <a:solidFill>
                  <a:prstClr val="black"/>
                </a:solidFill>
              </a:rPr>
              <a:t>ISO </a:t>
            </a:r>
            <a:r>
              <a:rPr lang="en-US" sz="1400" b="1" kern="0" dirty="0">
                <a:solidFill>
                  <a:prstClr val="black"/>
                </a:solidFill>
              </a:rPr>
              <a:t>15189) </a:t>
            </a:r>
            <a:r>
              <a:rPr lang="ru-RU" sz="1400" b="1" kern="0" dirty="0">
                <a:solidFill>
                  <a:prstClr val="black"/>
                </a:solidFill>
              </a:rPr>
              <a:t>- 08</a:t>
            </a:r>
            <a:r>
              <a:rPr lang="en-US" sz="1400" b="1" kern="0" dirty="0">
                <a:solidFill>
                  <a:prstClr val="black"/>
                </a:solidFill>
              </a:rPr>
              <a:t> </a:t>
            </a:r>
            <a:r>
              <a:rPr lang="ru-RU" sz="1400" b="1" kern="0" dirty="0">
                <a:solidFill>
                  <a:prstClr val="black"/>
                </a:solidFill>
              </a:rPr>
              <a:t>ноября 2018 г;</a:t>
            </a:r>
          </a:p>
          <a:p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021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836712"/>
            <a:ext cx="8568952" cy="711081"/>
          </a:xfrm>
        </p:spPr>
        <p:txBody>
          <a:bodyPr>
            <a:noAutofit/>
          </a:bodyPr>
          <a:lstStyle/>
          <a:p>
            <a:pPr algn="ctr"/>
            <a:r>
              <a:rPr lang="ru-RU" sz="2800" b="1" kern="0" dirty="0">
                <a:solidFill>
                  <a:srgbClr val="4195D3"/>
                </a:solidFill>
                <a:latin typeface="Trebuchet MS"/>
                <a:ea typeface="MS PGothic" panose="020B0600070205080204" pitchFamily="34" charset="-128"/>
              </a:rPr>
              <a:t>«О </a:t>
            </a:r>
            <a:r>
              <a:rPr lang="ru-RU" sz="2800" b="1" kern="0" dirty="0" smtClean="0">
                <a:solidFill>
                  <a:srgbClr val="4195D3"/>
                </a:solidFill>
                <a:latin typeface="Trebuchet MS"/>
                <a:ea typeface="MS PGothic" panose="020B0600070205080204" pitchFamily="34" charset="-128"/>
              </a:rPr>
              <a:t>подготовке экспертных оценщиков </a:t>
            </a:r>
            <a:br>
              <a:rPr lang="ru-RU" sz="2800" b="1" kern="0" dirty="0" smtClean="0">
                <a:solidFill>
                  <a:srgbClr val="4195D3"/>
                </a:solidFill>
                <a:latin typeface="Trebuchet MS"/>
                <a:ea typeface="MS PGothic" panose="020B0600070205080204" pitchFamily="34" charset="-128"/>
              </a:rPr>
            </a:br>
            <a:r>
              <a:rPr lang="ru-RU" sz="2800" b="1" kern="0" dirty="0" smtClean="0">
                <a:solidFill>
                  <a:srgbClr val="4195D3"/>
                </a:solidFill>
                <a:latin typeface="Trebuchet MS"/>
                <a:ea typeface="MS PGothic" panose="020B0600070205080204" pitchFamily="34" charset="-128"/>
              </a:rPr>
              <a:t>в рамках </a:t>
            </a:r>
            <a:r>
              <a:rPr lang="en-US" sz="2800" b="1" kern="0" dirty="0" smtClean="0">
                <a:solidFill>
                  <a:srgbClr val="4195D3"/>
                </a:solidFill>
                <a:latin typeface="Trebuchet MS"/>
                <a:ea typeface="MS PGothic" panose="020B0600070205080204" pitchFamily="34" charset="-128"/>
              </a:rPr>
              <a:t>ILAC</a:t>
            </a:r>
            <a:r>
              <a:rPr lang="ru-RU" sz="2800" b="1" kern="0" dirty="0" smtClean="0">
                <a:solidFill>
                  <a:srgbClr val="4195D3"/>
                </a:solidFill>
                <a:latin typeface="Trebuchet MS"/>
                <a:ea typeface="MS PGothic" panose="020B0600070205080204" pitchFamily="34" charset="-128"/>
              </a:rPr>
              <a:t> и</a:t>
            </a:r>
            <a:r>
              <a:rPr lang="en-US" sz="2800" b="1" kern="0" dirty="0" smtClean="0">
                <a:solidFill>
                  <a:srgbClr val="4195D3"/>
                </a:solidFill>
                <a:latin typeface="Trebuchet MS"/>
                <a:ea typeface="MS PGothic" panose="020B0600070205080204" pitchFamily="34" charset="-128"/>
              </a:rPr>
              <a:t> IAF</a:t>
            </a:r>
            <a:r>
              <a:rPr lang="ru-RU" sz="2800" b="1" kern="0" dirty="0" smtClean="0">
                <a:solidFill>
                  <a:srgbClr val="4195D3"/>
                </a:solidFill>
                <a:latin typeface="Trebuchet MS"/>
                <a:ea typeface="MS PGothic" panose="020B0600070205080204" pitchFamily="34" charset="-128"/>
              </a:rPr>
              <a:t>»</a:t>
            </a:r>
            <a:endParaRPr lang="ru-RU" sz="2800" b="1" kern="0" dirty="0">
              <a:solidFill>
                <a:srgbClr val="4195D3"/>
              </a:solidFill>
              <a:latin typeface="Trebuchet MS"/>
              <a:ea typeface="MS PGothic" panose="020B0600070205080204" pitchFamily="34" charset="-128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1" y="1772816"/>
            <a:ext cx="8229601" cy="4353349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2400" b="1" cap="all" dirty="0">
                <a:latin typeface="Arial"/>
                <a:ea typeface="MS Mincho"/>
              </a:rPr>
              <a:t>Квалификация экспертного </a:t>
            </a:r>
            <a:r>
              <a:rPr lang="ru-RU" sz="2400" b="1" cap="all" dirty="0" smtClean="0">
                <a:latin typeface="Arial"/>
                <a:ea typeface="MS Mincho"/>
              </a:rPr>
              <a:t>оценщика</a:t>
            </a:r>
          </a:p>
          <a:p>
            <a:pPr marL="83318" indent="0" algn="just">
              <a:lnSpc>
                <a:spcPct val="150000"/>
              </a:lnSpc>
              <a:spcAft>
                <a:spcPts val="1100"/>
              </a:spcAft>
              <a:buNone/>
            </a:pPr>
            <a:r>
              <a:rPr lang="en-AU" sz="2400" dirty="0" smtClean="0">
                <a:latin typeface="Arial"/>
                <a:ea typeface="SimSun"/>
              </a:rPr>
              <a:t>APAC</a:t>
            </a:r>
            <a:r>
              <a:rPr lang="ru-RU" sz="2400" dirty="0" smtClean="0">
                <a:latin typeface="Arial"/>
                <a:ea typeface="SimSun"/>
              </a:rPr>
              <a:t> </a:t>
            </a:r>
            <a:r>
              <a:rPr lang="ru-RU" sz="2400" dirty="0">
                <a:latin typeface="Arial"/>
                <a:ea typeface="SimSun"/>
              </a:rPr>
              <a:t>имеет четыре класса </a:t>
            </a:r>
            <a:r>
              <a:rPr lang="ru-RU" sz="2400" dirty="0" smtClean="0">
                <a:latin typeface="Arial"/>
                <a:ea typeface="SimSun"/>
              </a:rPr>
              <a:t>экспертной </a:t>
            </a:r>
            <a:r>
              <a:rPr lang="ru-RU" sz="2400" dirty="0">
                <a:latin typeface="Arial"/>
                <a:ea typeface="SimSun"/>
              </a:rPr>
              <a:t>оценки:</a:t>
            </a:r>
            <a:endParaRPr lang="ru-RU" sz="2400" dirty="0">
              <a:latin typeface="Times New Roman"/>
              <a:ea typeface="SimSun"/>
            </a:endParaRPr>
          </a:p>
          <a:p>
            <a:pPr marL="342900" lvl="0" indent="-342900">
              <a:spcAft>
                <a:spcPts val="1100"/>
              </a:spcAft>
              <a:buFont typeface="Symbol"/>
              <a:buChar char=""/>
            </a:pPr>
            <a:r>
              <a:rPr lang="ru-RU" sz="2400" dirty="0">
                <a:latin typeface="Arial"/>
                <a:ea typeface="SimSun"/>
              </a:rPr>
              <a:t>Кандидат на</a:t>
            </a:r>
            <a:r>
              <a:rPr lang="en-AU" sz="2400" dirty="0">
                <a:latin typeface="Arial"/>
                <a:ea typeface="SimSun"/>
              </a:rPr>
              <a:t> </a:t>
            </a:r>
            <a:r>
              <a:rPr lang="en-AU" sz="2400" dirty="0" err="1">
                <a:latin typeface="Arial"/>
                <a:ea typeface="SimSun"/>
              </a:rPr>
              <a:t>оценщик</a:t>
            </a:r>
            <a:r>
              <a:rPr lang="ru-RU" sz="2400" dirty="0" smtClean="0">
                <a:latin typeface="Arial"/>
                <a:ea typeface="SimSun"/>
              </a:rPr>
              <a:t>а</a:t>
            </a:r>
            <a:endParaRPr lang="ru-RU" sz="2400" dirty="0">
              <a:latin typeface="Times New Roman"/>
              <a:ea typeface="SimSun"/>
            </a:endParaRPr>
          </a:p>
          <a:p>
            <a:pPr marL="342900" lvl="0" indent="-342900">
              <a:spcAft>
                <a:spcPts val="1100"/>
              </a:spcAft>
              <a:buFont typeface="Symbol"/>
              <a:buChar char=""/>
            </a:pPr>
            <a:r>
              <a:rPr lang="ru-RU" sz="2400" dirty="0">
                <a:latin typeface="Arial"/>
                <a:ea typeface="SimSun"/>
              </a:rPr>
              <a:t>Начинающий</a:t>
            </a:r>
            <a:r>
              <a:rPr lang="en-AU" sz="2400" dirty="0">
                <a:latin typeface="Arial"/>
                <a:ea typeface="SimSun"/>
              </a:rPr>
              <a:t> </a:t>
            </a:r>
            <a:r>
              <a:rPr lang="en-AU" sz="2400" dirty="0" err="1" smtClean="0">
                <a:latin typeface="Arial"/>
                <a:ea typeface="SimSun"/>
              </a:rPr>
              <a:t>оценщик</a:t>
            </a:r>
            <a:endParaRPr lang="ru-RU" sz="2400" dirty="0">
              <a:latin typeface="Times New Roman"/>
              <a:ea typeface="SimSun"/>
            </a:endParaRPr>
          </a:p>
          <a:p>
            <a:pPr marL="342900" lvl="0" indent="-342900">
              <a:spcAft>
                <a:spcPts val="1100"/>
              </a:spcAft>
              <a:buFont typeface="Symbol"/>
              <a:buChar char=""/>
            </a:pPr>
            <a:r>
              <a:rPr lang="ru-RU" sz="2400" dirty="0" smtClean="0">
                <a:latin typeface="Arial"/>
                <a:ea typeface="SimSun"/>
              </a:rPr>
              <a:t>Оценщик</a:t>
            </a:r>
            <a:endParaRPr lang="ru-RU" sz="2400" dirty="0">
              <a:latin typeface="Times New Roman"/>
              <a:ea typeface="SimSun"/>
            </a:endParaRPr>
          </a:p>
          <a:p>
            <a:pPr marL="342900" lvl="0" indent="-342900">
              <a:spcAft>
                <a:spcPts val="1100"/>
              </a:spcAft>
              <a:buFont typeface="Symbol"/>
              <a:buChar char=""/>
            </a:pPr>
            <a:r>
              <a:rPr lang="ru-RU" sz="2400" dirty="0">
                <a:latin typeface="Arial"/>
                <a:ea typeface="SimSun"/>
              </a:rPr>
              <a:t>Ведущий </a:t>
            </a:r>
            <a:r>
              <a:rPr lang="ru-RU" sz="2400" dirty="0" smtClean="0">
                <a:latin typeface="Arial"/>
                <a:ea typeface="SimSun"/>
              </a:rPr>
              <a:t>оценщик</a:t>
            </a:r>
            <a:endParaRPr lang="ru-RU" sz="2400" dirty="0">
              <a:latin typeface="Times New Roman"/>
              <a:ea typeface="SimSun"/>
            </a:endParaRPr>
          </a:p>
          <a:p>
            <a:pPr marL="0" indent="0" algn="ctr">
              <a:buNone/>
            </a:pPr>
            <a:endParaRPr lang="en-US" sz="2000" dirty="0"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61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1" cy="711081"/>
          </a:xfrm>
        </p:spPr>
        <p:txBody>
          <a:bodyPr>
            <a:normAutofit/>
          </a:bodyPr>
          <a:lstStyle/>
          <a:p>
            <a:pPr lvl="1" hangingPunct="0"/>
            <a:r>
              <a:rPr lang="ru-RU" sz="2800" b="1" dirty="0"/>
              <a:t>Порядок отбора и квалификация оценщиков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23528" y="1556792"/>
            <a:ext cx="8586402" cy="4752528"/>
          </a:xfrm>
        </p:spPr>
        <p:txBody>
          <a:bodyPr>
            <a:noAutofit/>
          </a:bodyPr>
          <a:lstStyle/>
          <a:p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Действующие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и ассоциированные члены </a:t>
            </a:r>
            <a:r>
              <a:rPr lang="en-AU" sz="2000" dirty="0">
                <a:latin typeface="Arial" pitchFamily="34" charset="0"/>
                <a:cs typeface="Arial" pitchFamily="34" charset="0"/>
              </a:rPr>
              <a:t>APAC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, желающие назначить отдельных лиц в качестве экспертного оценщика, должны заполнить форму </a:t>
            </a:r>
            <a:r>
              <a:rPr lang="en-AU" sz="2000" dirty="0">
                <a:latin typeface="Arial" pitchFamily="34" charset="0"/>
                <a:cs typeface="Arial" pitchFamily="34" charset="0"/>
              </a:rPr>
              <a:t>APAC FMRA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-004 и направить заполненную форму в Секретариат </a:t>
            </a:r>
            <a:r>
              <a:rPr lang="en-AU" sz="2000" dirty="0">
                <a:latin typeface="Arial" pitchFamily="34" charset="0"/>
                <a:cs typeface="Arial" pitchFamily="34" charset="0"/>
              </a:rPr>
              <a:t>APAC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Секретариат </a:t>
            </a:r>
            <a:r>
              <a:rPr lang="en-AU" sz="2000" dirty="0">
                <a:latin typeface="Arial" pitchFamily="34" charset="0"/>
                <a:cs typeface="Arial" pitchFamily="34" charset="0"/>
              </a:rPr>
              <a:t>APAC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направляет форму заявки </a:t>
            </a:r>
            <a:r>
              <a:rPr lang="en-AU" sz="2000" dirty="0">
                <a:latin typeface="Arial" pitchFamily="34" charset="0"/>
                <a:cs typeface="Arial" pitchFamily="34" charset="0"/>
              </a:rPr>
              <a:t>APAC FMRA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-004 в комитет по управлению </a:t>
            </a:r>
            <a:r>
              <a:rPr lang="en-AU" sz="2000" dirty="0">
                <a:latin typeface="Arial" pitchFamily="34" charset="0"/>
                <a:cs typeface="Arial" pitchFamily="34" charset="0"/>
              </a:rPr>
              <a:t>MC MRA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для проверки и подтверждения соответствия кандидата критериям, определенным в Приложении 1 </a:t>
            </a:r>
            <a:r>
              <a:rPr lang="en-AU" sz="2000" dirty="0">
                <a:latin typeface="Arial" pitchFamily="34" charset="0"/>
                <a:cs typeface="Arial" pitchFamily="34" charset="0"/>
              </a:rPr>
              <a:t>APAC MRA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-004.</a:t>
            </a:r>
          </a:p>
          <a:p>
            <a:r>
              <a:rPr lang="ru-RU" sz="2000" dirty="0" smtClean="0">
                <a:latin typeface="Arial" pitchFamily="34" charset="0"/>
                <a:ea typeface="Times New Roman"/>
                <a:cs typeface="Arial" pitchFamily="34" charset="0"/>
              </a:rPr>
              <a:t>Комитет </a:t>
            </a:r>
            <a:r>
              <a:rPr lang="ru-RU" sz="2000" dirty="0">
                <a:latin typeface="Arial" pitchFamily="34" charset="0"/>
                <a:ea typeface="Times New Roman"/>
                <a:cs typeface="Arial" pitchFamily="34" charset="0"/>
              </a:rPr>
              <a:t>рассматривает информацию, после чего либо отрицает предложение, либо приглашает этого </a:t>
            </a:r>
            <a:r>
              <a:rPr lang="ru-RU" sz="2000" dirty="0" smtClean="0">
                <a:latin typeface="Arial" pitchFamily="34" charset="0"/>
                <a:ea typeface="Times New Roman"/>
                <a:cs typeface="Arial" pitchFamily="34" charset="0"/>
              </a:rPr>
              <a:t>кандидата </a:t>
            </a:r>
            <a:r>
              <a:rPr lang="ru-RU" sz="2000" dirty="0">
                <a:latin typeface="Arial" pitchFamily="34" charset="0"/>
                <a:ea typeface="Times New Roman"/>
                <a:cs typeface="Arial" pitchFamily="34" charset="0"/>
              </a:rPr>
              <a:t>для подготовки </a:t>
            </a:r>
            <a:r>
              <a:rPr lang="ru-RU" sz="2000" dirty="0" smtClean="0">
                <a:latin typeface="Arial" pitchFamily="34" charset="0"/>
                <a:ea typeface="Times New Roman"/>
                <a:cs typeface="Arial" pitchFamily="34" charset="0"/>
              </a:rPr>
              <a:t>оценщиков. </a:t>
            </a:r>
            <a:r>
              <a:rPr lang="ru-RU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Секретариат </a:t>
            </a:r>
            <a:r>
              <a:rPr lang="en-AU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APAC</a:t>
            </a:r>
            <a:r>
              <a:rPr lang="ru-RU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должен сообщить результаты </a:t>
            </a: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кандидату в течение 30 дней.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endParaRPr lang="ru-RU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57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980728"/>
            <a:ext cx="8445625" cy="936104"/>
          </a:xfrm>
        </p:spPr>
        <p:txBody>
          <a:bodyPr/>
          <a:lstStyle/>
          <a:p>
            <a:r>
              <a:rPr lang="ru-RU" sz="3200" b="1" dirty="0">
                <a:latin typeface="Arial"/>
                <a:ea typeface="SimSun"/>
              </a:rPr>
              <a:t>Обучение</a:t>
            </a: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23528" y="1556792"/>
            <a:ext cx="8586402" cy="4752528"/>
          </a:xfrm>
        </p:spPr>
        <p:txBody>
          <a:bodyPr>
            <a:noAutofit/>
          </a:bodyPr>
          <a:lstStyle/>
          <a:p>
            <a:pPr marL="455613" indent="-14288" algn="ctr"/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dirty="0">
                <a:latin typeface="Arial"/>
                <a:ea typeface="SimSun"/>
              </a:rPr>
              <a:t>Кандидаты на экспертного оценщика должны пройти учебный курс </a:t>
            </a:r>
            <a:r>
              <a:rPr lang="en-AU" sz="2800" dirty="0">
                <a:latin typeface="Arial"/>
                <a:ea typeface="SimSun"/>
              </a:rPr>
              <a:t>APAC</a:t>
            </a:r>
            <a:r>
              <a:rPr lang="ru-RU" sz="2800" dirty="0">
                <a:latin typeface="Arial"/>
                <a:ea typeface="SimSun"/>
              </a:rPr>
              <a:t> для экспертных </a:t>
            </a:r>
            <a:r>
              <a:rPr lang="ru-RU" sz="2800" dirty="0" smtClean="0">
                <a:latin typeface="Arial"/>
                <a:ea typeface="SimSun"/>
              </a:rPr>
              <a:t>оценщиков.</a:t>
            </a:r>
          </a:p>
          <a:p>
            <a:r>
              <a:rPr lang="ru-RU" sz="2800" dirty="0">
                <a:latin typeface="Arial"/>
                <a:ea typeface="SimSun"/>
              </a:rPr>
              <a:t>Стоимость посещения учебного курса оплачивает член </a:t>
            </a:r>
            <a:r>
              <a:rPr lang="en-AU" sz="2800" dirty="0">
                <a:latin typeface="Arial"/>
                <a:ea typeface="SimSun"/>
              </a:rPr>
              <a:t>APAC </a:t>
            </a:r>
            <a:r>
              <a:rPr lang="ru-RU" sz="2800" dirty="0">
                <a:latin typeface="Arial"/>
                <a:ea typeface="SimSun"/>
              </a:rPr>
              <a:t>кандидата. </a:t>
            </a:r>
            <a:endParaRPr lang="ru-RU" sz="26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475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51520" y="836712"/>
            <a:ext cx="8586402" cy="5400600"/>
          </a:xfrm>
        </p:spPr>
        <p:txBody>
          <a:bodyPr>
            <a:noAutofit/>
          </a:bodyPr>
          <a:lstStyle/>
          <a:p>
            <a:r>
              <a:rPr lang="ru-RU" sz="2800" dirty="0">
                <a:latin typeface="Arial"/>
                <a:ea typeface="SimSun"/>
              </a:rPr>
              <a:t>Кандидаты, посещающие учебный курс, должны оцениваться инструкторами </a:t>
            </a:r>
            <a:r>
              <a:rPr lang="ru-RU" sz="2800" dirty="0" smtClean="0">
                <a:latin typeface="Arial"/>
                <a:ea typeface="SimSun"/>
              </a:rPr>
              <a:t>по форме </a:t>
            </a:r>
            <a:r>
              <a:rPr lang="en-AU" sz="2800" dirty="0">
                <a:latin typeface="Arial"/>
                <a:ea typeface="SimSun"/>
              </a:rPr>
              <a:t>APAC FMRA</a:t>
            </a:r>
            <a:r>
              <a:rPr lang="ru-RU" sz="2800" dirty="0">
                <a:latin typeface="Arial"/>
                <a:ea typeface="SimSun"/>
              </a:rPr>
              <a:t>-009</a:t>
            </a:r>
            <a:r>
              <a:rPr lang="ru-RU" sz="2800" dirty="0" smtClean="0">
                <a:latin typeface="Arial"/>
                <a:ea typeface="SimSun"/>
              </a:rPr>
              <a:t>.</a:t>
            </a:r>
          </a:p>
          <a:p>
            <a:r>
              <a:rPr lang="ru-RU" sz="2800" dirty="0">
                <a:latin typeface="Arial"/>
                <a:ea typeface="SimSun"/>
              </a:rPr>
              <a:t>Форма должна быть отправлена в Секретариат </a:t>
            </a:r>
            <a:r>
              <a:rPr lang="en-AU" sz="2800" dirty="0">
                <a:latin typeface="Arial"/>
                <a:ea typeface="SimSun"/>
              </a:rPr>
              <a:t>APAC</a:t>
            </a:r>
            <a:r>
              <a:rPr lang="ru-RU" sz="2800" dirty="0">
                <a:latin typeface="Arial"/>
                <a:ea typeface="SimSun"/>
              </a:rPr>
              <a:t> в течение 30 дней после учебного курса</a:t>
            </a:r>
            <a:r>
              <a:rPr lang="ru-RU" sz="2800" dirty="0" smtClean="0">
                <a:latin typeface="Arial"/>
                <a:ea typeface="SimSun"/>
              </a:rPr>
              <a:t>.</a:t>
            </a:r>
          </a:p>
          <a:p>
            <a:r>
              <a:rPr lang="ru-RU" sz="2800" dirty="0" smtClean="0">
                <a:latin typeface="Arial"/>
                <a:ea typeface="SimSun"/>
              </a:rPr>
              <a:t>Форма </a:t>
            </a:r>
            <a:r>
              <a:rPr lang="en-AU" sz="2800" dirty="0" smtClean="0">
                <a:latin typeface="Arial"/>
                <a:ea typeface="SimSun"/>
              </a:rPr>
              <a:t>APAC </a:t>
            </a:r>
            <a:r>
              <a:rPr lang="en-AU" sz="2800" dirty="0">
                <a:latin typeface="Arial"/>
                <a:ea typeface="SimSun"/>
              </a:rPr>
              <a:t>FMRA</a:t>
            </a:r>
            <a:r>
              <a:rPr lang="ru-RU" sz="2800" dirty="0">
                <a:latin typeface="Arial"/>
                <a:ea typeface="SimSun"/>
              </a:rPr>
              <a:t>-009 </a:t>
            </a:r>
            <a:r>
              <a:rPr lang="ru-RU" sz="2800" dirty="0" smtClean="0">
                <a:latin typeface="Arial"/>
                <a:ea typeface="SimSun"/>
              </a:rPr>
              <a:t>должна </a:t>
            </a:r>
            <a:r>
              <a:rPr lang="ru-RU" sz="2800" dirty="0">
                <a:latin typeface="Arial"/>
                <a:ea typeface="SimSun"/>
              </a:rPr>
              <a:t>быть </a:t>
            </a:r>
            <a:r>
              <a:rPr lang="ru-RU" sz="2800" dirty="0" smtClean="0">
                <a:latin typeface="Arial"/>
                <a:ea typeface="SimSun"/>
              </a:rPr>
              <a:t>рассмотрена </a:t>
            </a:r>
            <a:r>
              <a:rPr lang="ru-RU" sz="2800" dirty="0">
                <a:latin typeface="Arial"/>
                <a:ea typeface="SimSun"/>
              </a:rPr>
              <a:t>комитетом по управлению </a:t>
            </a:r>
            <a:r>
              <a:rPr lang="ru-RU" sz="2800" dirty="0" smtClean="0">
                <a:latin typeface="Arial"/>
                <a:ea typeface="SimSun"/>
              </a:rPr>
              <a:t/>
            </a:r>
            <a:br>
              <a:rPr lang="ru-RU" sz="2800" dirty="0" smtClean="0">
                <a:latin typeface="Arial"/>
                <a:ea typeface="SimSun"/>
              </a:rPr>
            </a:br>
            <a:r>
              <a:rPr lang="en-AU" sz="2800" dirty="0" smtClean="0">
                <a:latin typeface="Arial"/>
                <a:ea typeface="SimSun"/>
              </a:rPr>
              <a:t>MC </a:t>
            </a:r>
            <a:r>
              <a:rPr lang="en-AU" sz="2800" dirty="0">
                <a:latin typeface="Arial"/>
                <a:ea typeface="SimSun"/>
              </a:rPr>
              <a:t>MRA</a:t>
            </a:r>
            <a:r>
              <a:rPr lang="ru-RU" sz="2800" dirty="0">
                <a:latin typeface="Arial"/>
                <a:ea typeface="SimSun"/>
              </a:rPr>
              <a:t> при принятии решения о том, может ли номинальный оценщик быть затем квалифицирован как </a:t>
            </a:r>
            <a:r>
              <a:rPr lang="ru-RU" sz="2800" dirty="0" smtClean="0">
                <a:latin typeface="Arial"/>
                <a:ea typeface="SimSun"/>
              </a:rPr>
              <a:t>начинающий </a:t>
            </a:r>
            <a:r>
              <a:rPr lang="ru-RU" sz="2800" dirty="0">
                <a:latin typeface="Arial"/>
                <a:ea typeface="SimSun"/>
              </a:rPr>
              <a:t>оценщик.</a:t>
            </a:r>
            <a:endParaRPr lang="ru-RU" sz="26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3635896" y="5157192"/>
            <a:ext cx="2133600" cy="365125"/>
          </a:xfrm>
        </p:spPr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17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1" cy="5400600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Arial" pitchFamily="34" charset="0"/>
                <a:ea typeface="Times New Roman"/>
                <a:cs typeface="Arial" pitchFamily="34" charset="0"/>
              </a:rPr>
              <a:t>Оценщик, обученный </a:t>
            </a:r>
            <a:r>
              <a:rPr lang="ru-RU" sz="2800" dirty="0" smtClean="0">
                <a:latin typeface="Arial" pitchFamily="34" charset="0"/>
                <a:ea typeface="Times New Roman"/>
                <a:cs typeface="Arial" pitchFamily="34" charset="0"/>
              </a:rPr>
              <a:t>и квалифицированный как начинающий оценщик подвергается </a:t>
            </a:r>
            <a:r>
              <a:rPr lang="ru-RU" sz="2800" dirty="0">
                <a:latin typeface="Arial" pitchFamily="34" charset="0"/>
                <a:ea typeface="Times New Roman"/>
                <a:cs typeface="Arial" pitchFamily="34" charset="0"/>
              </a:rPr>
              <a:t>наблюдению и оценке в работе оценщика, путем назначения в качестве члена </a:t>
            </a:r>
            <a:r>
              <a:rPr lang="ru-RU" sz="2800" dirty="0" smtClean="0">
                <a:latin typeface="Arial" pitchFamily="34" charset="0"/>
                <a:ea typeface="Times New Roman"/>
                <a:cs typeface="Arial" pitchFamily="34" charset="0"/>
              </a:rPr>
              <a:t>группы-стажера.</a:t>
            </a:r>
          </a:p>
          <a:p>
            <a:r>
              <a:rPr lang="ru-RU" sz="2800" dirty="0">
                <a:latin typeface="Arial" pitchFamily="34" charset="0"/>
                <a:ea typeface="Times New Roman"/>
                <a:cs typeface="Arial" pitchFamily="34" charset="0"/>
              </a:rPr>
              <a:t>После положительных отзывов от руководителя </a:t>
            </a:r>
            <a:r>
              <a:rPr lang="ru-RU" sz="2800" dirty="0" smtClean="0">
                <a:latin typeface="Arial" pitchFamily="34" charset="0"/>
                <a:ea typeface="Times New Roman"/>
                <a:cs typeface="Arial" pitchFamily="34" charset="0"/>
              </a:rPr>
              <a:t>группы, член </a:t>
            </a:r>
            <a:r>
              <a:rPr lang="ru-RU" sz="2800" dirty="0">
                <a:latin typeface="Arial" pitchFamily="34" charset="0"/>
                <a:ea typeface="Times New Roman"/>
                <a:cs typeface="Arial" pitchFamily="34" charset="0"/>
              </a:rPr>
              <a:t>группы - стажер будет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smtClean="0">
                <a:latin typeface="Arial" pitchFamily="34" charset="0"/>
                <a:ea typeface="Times New Roman"/>
                <a:cs typeface="Arial" pitchFamily="34" charset="0"/>
              </a:rPr>
              <a:t>квалифицироваться </a:t>
            </a:r>
            <a:r>
              <a:rPr lang="ru-RU" sz="2800" dirty="0">
                <a:latin typeface="Arial" pitchFamily="34" charset="0"/>
                <a:ea typeface="Times New Roman"/>
                <a:cs typeface="Arial" pitchFamily="34" charset="0"/>
              </a:rPr>
              <a:t>как </a:t>
            </a:r>
            <a:r>
              <a:rPr lang="ru-RU" sz="2800" dirty="0" smtClean="0">
                <a:latin typeface="Arial" pitchFamily="34" charset="0"/>
                <a:ea typeface="Times New Roman"/>
                <a:cs typeface="Arial" pitchFamily="34" charset="0"/>
              </a:rPr>
              <a:t>оценщик.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3073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1" cy="71108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Arial"/>
                <a:ea typeface="SimSun"/>
              </a:rPr>
              <a:t>Критерии </a:t>
            </a:r>
            <a:r>
              <a:rPr lang="ru-RU" sz="3200" b="1" dirty="0" smtClean="0">
                <a:latin typeface="Arial"/>
                <a:ea typeface="SimSun"/>
              </a:rPr>
              <a:t>компетентности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1" y="1628800"/>
            <a:ext cx="8229601" cy="4896544"/>
          </a:xfrm>
        </p:spPr>
        <p:txBody>
          <a:bodyPr>
            <a:noAutofit/>
          </a:bodyPr>
          <a:lstStyle/>
          <a:p>
            <a:pPr marL="900430" algn="just">
              <a:spcAft>
                <a:spcPts val="1100"/>
              </a:spcAft>
            </a:pPr>
            <a:r>
              <a:rPr lang="ru-RU" sz="2400" dirty="0">
                <a:latin typeface="Arial" pitchFamily="34" charset="0"/>
                <a:ea typeface="SimSun"/>
                <a:cs typeface="Arial" pitchFamily="34" charset="0"/>
              </a:rPr>
              <a:t>Начинающий оценщик должен быть</a:t>
            </a:r>
            <a:r>
              <a:rPr lang="ru-RU" sz="2400" dirty="0" smtClean="0">
                <a:latin typeface="Arial" pitchFamily="34" charset="0"/>
                <a:ea typeface="SimSun"/>
                <a:cs typeface="Arial" pitchFamily="34" charset="0"/>
              </a:rPr>
              <a:t>:</a:t>
            </a:r>
          </a:p>
          <a:p>
            <a:pPr marL="443363" indent="0" algn="just">
              <a:spcAft>
                <a:spcPts val="1100"/>
              </a:spcAft>
              <a:buNone/>
            </a:pPr>
            <a:r>
              <a:rPr lang="ru-RU" sz="2400" dirty="0" smtClean="0">
                <a:latin typeface="Arial" pitchFamily="34" charset="0"/>
                <a:ea typeface="SimSun"/>
                <a:cs typeface="Arial" pitchFamily="34" charset="0"/>
              </a:rPr>
              <a:t>- физическим </a:t>
            </a:r>
            <a:r>
              <a:rPr lang="ru-RU" sz="2400" dirty="0">
                <a:latin typeface="Arial" pitchFamily="34" charset="0"/>
                <a:ea typeface="SimSun"/>
                <a:cs typeface="Arial" pitchFamily="34" charset="0"/>
              </a:rPr>
              <a:t>лицом, отвечающий </a:t>
            </a:r>
            <a:r>
              <a:rPr lang="ru-RU" sz="2400" dirty="0" smtClean="0">
                <a:latin typeface="Arial" pitchFamily="34" charset="0"/>
                <a:ea typeface="SimSun"/>
                <a:cs typeface="Arial" pitchFamily="34" charset="0"/>
              </a:rPr>
              <a:t>следующим требованиям:</a:t>
            </a:r>
          </a:p>
          <a:p>
            <a:pPr marL="686333" lvl="2" indent="-228600" algn="just" hangingPunct="0">
              <a:lnSpc>
                <a:spcPct val="104000"/>
              </a:lnSpc>
              <a:buFont typeface="Wingdings"/>
              <a:buChar char=""/>
            </a:pPr>
            <a:r>
              <a:rPr lang="ru-RU" sz="2400" dirty="0" smtClean="0">
                <a:latin typeface="Arial" pitchFamily="34" charset="0"/>
                <a:ea typeface="Times New Roman"/>
                <a:cs typeface="Arial" pitchFamily="34" charset="0"/>
              </a:rPr>
              <a:t>быть </a:t>
            </a:r>
            <a:r>
              <a:rPr lang="ru-RU" sz="2400" dirty="0">
                <a:latin typeface="Arial" pitchFamily="34" charset="0"/>
                <a:ea typeface="Times New Roman"/>
                <a:cs typeface="Arial" pitchFamily="34" charset="0"/>
              </a:rPr>
              <a:t>открытым и зрелым;</a:t>
            </a:r>
          </a:p>
          <a:p>
            <a:pPr marL="686333" lvl="2" indent="-228600" algn="just" hangingPunct="0">
              <a:lnSpc>
                <a:spcPct val="104000"/>
              </a:lnSpc>
              <a:buFont typeface="Wingdings"/>
              <a:buChar char=""/>
            </a:pPr>
            <a:r>
              <a:rPr lang="ru-RU" sz="2400" dirty="0" smtClean="0">
                <a:latin typeface="Arial" pitchFamily="34" charset="0"/>
                <a:ea typeface="Times New Roman"/>
                <a:cs typeface="Arial" pitchFamily="34" charset="0"/>
              </a:rPr>
              <a:t>иметь </a:t>
            </a:r>
            <a:r>
              <a:rPr lang="ru-RU" sz="2400" dirty="0">
                <a:latin typeface="Arial" pitchFamily="34" charset="0"/>
                <a:ea typeface="Times New Roman"/>
                <a:cs typeface="Arial" pitchFamily="34" charset="0"/>
              </a:rPr>
              <a:t>здравый смысл и аналитические навыки;</a:t>
            </a:r>
          </a:p>
          <a:p>
            <a:pPr marL="686333" lvl="2" indent="-228600" algn="just" hangingPunct="0">
              <a:lnSpc>
                <a:spcPct val="104000"/>
              </a:lnSpc>
              <a:buFont typeface="Wingdings"/>
              <a:buChar char=""/>
            </a:pPr>
            <a:r>
              <a:rPr lang="ru-RU" sz="2400" dirty="0" smtClean="0">
                <a:latin typeface="Arial" pitchFamily="34" charset="0"/>
                <a:ea typeface="Times New Roman"/>
                <a:cs typeface="Arial" pitchFamily="34" charset="0"/>
              </a:rPr>
              <a:t>уметь </a:t>
            </a:r>
            <a:r>
              <a:rPr lang="ru-RU" sz="2400" dirty="0">
                <a:latin typeface="Arial" pitchFamily="34" charset="0"/>
                <a:ea typeface="Times New Roman"/>
                <a:cs typeface="Arial" pitchFamily="34" charset="0"/>
              </a:rPr>
              <a:t>реально оценивать ситуации, чтобы понять сложность операций в перспективе, и, чтобы понять роль отдельных подразделений в рамках организации</a:t>
            </a:r>
          </a:p>
          <a:p>
            <a:pPr marL="686333" lvl="2" indent="-228600" algn="just" hangingPunct="0">
              <a:lnSpc>
                <a:spcPct val="104000"/>
              </a:lnSpc>
              <a:buFont typeface="Wingdings"/>
              <a:buChar char=""/>
            </a:pPr>
            <a:r>
              <a:rPr lang="ru-RU" sz="2400" dirty="0" smtClean="0">
                <a:latin typeface="Arial" pitchFamily="34" charset="0"/>
                <a:ea typeface="Times New Roman"/>
                <a:cs typeface="Arial" pitchFamily="34" charset="0"/>
              </a:rPr>
              <a:t>быть </a:t>
            </a:r>
            <a:r>
              <a:rPr lang="ru-RU" sz="2400" dirty="0">
                <a:latin typeface="Arial" pitchFamily="34" charset="0"/>
                <a:ea typeface="Times New Roman"/>
                <a:cs typeface="Arial" pitchFamily="34" charset="0"/>
              </a:rPr>
              <a:t>решительным и дипломатичным;</a:t>
            </a:r>
          </a:p>
          <a:p>
            <a:pPr marL="686333" lvl="2" indent="-228600" algn="just" hangingPunct="0">
              <a:lnSpc>
                <a:spcPct val="104000"/>
              </a:lnSpc>
              <a:buFont typeface="Wingdings"/>
              <a:buChar char=""/>
            </a:pPr>
            <a:r>
              <a:rPr lang="ru-RU" sz="2400" dirty="0" smtClean="0">
                <a:latin typeface="Arial" pitchFamily="34" charset="0"/>
                <a:ea typeface="Times New Roman"/>
                <a:cs typeface="Arial" pitchFamily="34" charset="0"/>
              </a:rPr>
              <a:t>быть </a:t>
            </a:r>
            <a:r>
              <a:rPr lang="ru-RU" sz="2400" dirty="0">
                <a:latin typeface="Arial" pitchFamily="34" charset="0"/>
                <a:ea typeface="Times New Roman"/>
                <a:cs typeface="Arial" pitchFamily="34" charset="0"/>
              </a:rPr>
              <a:t>разносторонне развитым и культурным;</a:t>
            </a:r>
          </a:p>
          <a:p>
            <a:pPr marL="900430" algn="just">
              <a:spcAft>
                <a:spcPts val="1100"/>
              </a:spcAft>
            </a:pPr>
            <a:endParaRPr lang="ru-RU" sz="2000" dirty="0" smtClean="0">
              <a:latin typeface="Arial" pitchFamily="34" charset="0"/>
              <a:ea typeface="SimSun"/>
              <a:cs typeface="Arial" pitchFamily="34" charset="0"/>
            </a:endParaRPr>
          </a:p>
          <a:p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5659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686333" lvl="2" indent="-228600" algn="just" hangingPunct="0">
              <a:lnSpc>
                <a:spcPct val="104000"/>
              </a:lnSpc>
              <a:buFont typeface="Wingdings"/>
              <a:buChar char=""/>
            </a:pPr>
            <a:r>
              <a:rPr lang="ru-RU" sz="2400" dirty="0" smtClean="0">
                <a:latin typeface="Arial" pitchFamily="34" charset="0"/>
                <a:ea typeface="Times New Roman"/>
                <a:cs typeface="Arial" pitchFamily="34" charset="0"/>
              </a:rPr>
              <a:t>быть </a:t>
            </a:r>
            <a:r>
              <a:rPr lang="ru-RU" sz="2400" dirty="0">
                <a:latin typeface="Arial" pitchFamily="34" charset="0"/>
                <a:ea typeface="Times New Roman"/>
                <a:cs typeface="Arial" pitchFamily="34" charset="0"/>
              </a:rPr>
              <a:t>настойчивым и сконцентрированным;</a:t>
            </a:r>
          </a:p>
          <a:p>
            <a:pPr marL="686333" lvl="2" indent="-228600" algn="just" hangingPunct="0">
              <a:lnSpc>
                <a:spcPct val="104000"/>
              </a:lnSpc>
              <a:buFont typeface="Wingdings"/>
              <a:buChar char=""/>
            </a:pPr>
            <a:r>
              <a:rPr lang="ru-RU" sz="2400" dirty="0" smtClean="0">
                <a:latin typeface="Arial" pitchFamily="34" charset="0"/>
                <a:ea typeface="Times New Roman"/>
                <a:cs typeface="Arial" pitchFamily="34" charset="0"/>
              </a:rPr>
              <a:t>быть </a:t>
            </a:r>
            <a:r>
              <a:rPr lang="ru-RU" sz="2400" dirty="0">
                <a:latin typeface="Arial" pitchFamily="34" charset="0"/>
                <a:ea typeface="Times New Roman"/>
                <a:cs typeface="Arial" pitchFamily="34" charset="0"/>
              </a:rPr>
              <a:t>командным игроком;</a:t>
            </a:r>
          </a:p>
          <a:p>
            <a:pPr marL="686333" lvl="2" indent="-228600" algn="just" hangingPunct="0">
              <a:lnSpc>
                <a:spcPct val="104000"/>
              </a:lnSpc>
              <a:buFont typeface="Wingdings"/>
              <a:buChar char=""/>
            </a:pPr>
            <a:r>
              <a:rPr lang="ru-RU" sz="2400" dirty="0" smtClean="0">
                <a:latin typeface="Arial" pitchFamily="34" charset="0"/>
                <a:ea typeface="Times New Roman"/>
                <a:cs typeface="Arial" pitchFamily="34" charset="0"/>
              </a:rPr>
              <a:t>иметь </a:t>
            </a:r>
            <a:r>
              <a:rPr lang="ru-RU" sz="2400" dirty="0">
                <a:latin typeface="Arial" pitchFamily="34" charset="0"/>
                <a:ea typeface="Times New Roman"/>
                <a:cs typeface="Arial" pitchFamily="34" charset="0"/>
              </a:rPr>
              <a:t>навыки интервьюирования, составления презентаций, конспектирования и составления отчетов;</a:t>
            </a:r>
          </a:p>
          <a:p>
            <a:pPr marL="686333" lvl="2" indent="-228600" algn="just" hangingPunct="0">
              <a:lnSpc>
                <a:spcPct val="104000"/>
              </a:lnSpc>
              <a:buFont typeface="Wingdings"/>
              <a:buChar char=""/>
            </a:pPr>
            <a:r>
              <a:rPr lang="ru-RU" sz="2400" dirty="0" smtClean="0">
                <a:latin typeface="Arial" pitchFamily="34" charset="0"/>
                <a:ea typeface="Times New Roman"/>
                <a:cs typeface="Arial" pitchFamily="34" charset="0"/>
              </a:rPr>
              <a:t>иметь </a:t>
            </a:r>
            <a:r>
              <a:rPr lang="ru-RU" sz="2400" dirty="0">
                <a:latin typeface="Arial" pitchFamily="34" charset="0"/>
                <a:ea typeface="Times New Roman"/>
                <a:cs typeface="Arial" pitchFamily="34" charset="0"/>
              </a:rPr>
              <a:t>соответствующий уровень </a:t>
            </a:r>
            <a:r>
              <a:rPr lang="ru-RU" sz="2400" dirty="0" smtClean="0">
                <a:latin typeface="Arial" pitchFamily="34" charset="0"/>
                <a:ea typeface="Times New Roman"/>
                <a:cs typeface="Arial" pitchFamily="34" charset="0"/>
              </a:rPr>
              <a:t>английского языка </a:t>
            </a:r>
            <a:r>
              <a:rPr lang="ru-RU" sz="2400" dirty="0">
                <a:latin typeface="Arial" pitchFamily="34" charset="0"/>
                <a:ea typeface="Times New Roman"/>
                <a:cs typeface="Arial" pitchFamily="34" charset="0"/>
              </a:rPr>
              <a:t>для эффективного общения (устного и письменного).</a:t>
            </a:r>
          </a:p>
          <a:p>
            <a:pPr marL="443363" lvl="0" indent="0" algn="just">
              <a:spcAft>
                <a:spcPts val="1100"/>
              </a:spcAft>
              <a:buNone/>
            </a:pPr>
            <a:endParaRPr lang="ru-RU" sz="2400" dirty="0" smtClean="0">
              <a:solidFill>
                <a:srgbClr val="000000"/>
              </a:solidFill>
              <a:latin typeface="Arial" pitchFamily="34" charset="0"/>
              <a:ea typeface="SimSun"/>
              <a:cs typeface="Arial" pitchFamily="34" charset="0"/>
            </a:endParaRPr>
          </a:p>
          <a:p>
            <a:pPr marL="443363" lvl="0" indent="0" algn="just">
              <a:spcAft>
                <a:spcPts val="110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ea typeface="SimSun"/>
                <a:cs typeface="Arial" pitchFamily="34" charset="0"/>
              </a:rPr>
              <a:t>- быть </a:t>
            </a:r>
            <a:r>
              <a:rPr lang="ru-RU" sz="2400" dirty="0">
                <a:solidFill>
                  <a:srgbClr val="000000"/>
                </a:solidFill>
                <a:latin typeface="Arial" pitchFamily="34" charset="0"/>
                <a:ea typeface="SimSun"/>
                <a:cs typeface="Arial" pitchFamily="34" charset="0"/>
              </a:rPr>
              <a:t>опытным оценщиком или экспертом в его / ее органе по аккредитации или аналогичной организации, который имеет соответствующий опыт работы в области аккредитации и соответствующий технический опыт в определенных областях оценки (не менее 3 лет)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477089"/>
      </p:ext>
    </p:extLst>
  </p:cSld>
  <p:clrMapOvr>
    <a:masterClrMapping/>
  </p:clrMapOvr>
</p:sld>
</file>

<file path=ppt/theme/theme1.xml><?xml version="1.0" encoding="utf-8"?>
<a:theme xmlns:a="http://schemas.openxmlformats.org/drawingml/2006/main" name="7_Office Theme">
  <a:themeElements>
    <a:clrScheme name="ThemeBMC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11670</TotalTime>
  <Words>659</Words>
  <Application>Microsoft Office PowerPoint</Application>
  <PresentationFormat>Экран (4:3)</PresentationFormat>
  <Paragraphs>73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7_Office Theme</vt:lpstr>
      <vt:lpstr>Презентация PowerPoint</vt:lpstr>
      <vt:lpstr>Соглашения  ILAC MRA (Международная организация по  аккредитации лаборатории)  и IAF MLA (Международный Форум по аккредитации)</vt:lpstr>
      <vt:lpstr>«О подготовке экспертных оценщиков  в рамках ILAC и IAF»</vt:lpstr>
      <vt:lpstr>Порядок отбора и квалификация оценщиков</vt:lpstr>
      <vt:lpstr>Обучение</vt:lpstr>
      <vt:lpstr>Презентация PowerPoint</vt:lpstr>
      <vt:lpstr>Презентация PowerPoint</vt:lpstr>
      <vt:lpstr>Критерии компетентности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Дильнара Балабаева</dc:creator>
  <cp:lastModifiedBy>Садыкбекова Гульнара Сериковна</cp:lastModifiedBy>
  <cp:revision>1267</cp:revision>
  <cp:lastPrinted>2019-10-08T06:51:23Z</cp:lastPrinted>
  <dcterms:created xsi:type="dcterms:W3CDTF">2012-09-17T04:30:41Z</dcterms:created>
  <dcterms:modified xsi:type="dcterms:W3CDTF">2019-10-10T04:34:32Z</dcterms:modified>
</cp:coreProperties>
</file>